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97" r:id="rId3"/>
    <p:sldId id="294" r:id="rId4"/>
    <p:sldId id="262" r:id="rId5"/>
    <p:sldId id="287" r:id="rId6"/>
    <p:sldId id="296" r:id="rId7"/>
    <p:sldId id="261" r:id="rId8"/>
    <p:sldId id="288" r:id="rId9"/>
    <p:sldId id="290" r:id="rId10"/>
    <p:sldId id="291" r:id="rId11"/>
    <p:sldId id="289" r:id="rId12"/>
    <p:sldId id="292" r:id="rId13"/>
    <p:sldId id="293" r:id="rId14"/>
    <p:sldId id="29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29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60"/>
  </p:normalViewPr>
  <p:slideViewPr>
    <p:cSldViewPr>
      <p:cViewPr varScale="1">
        <p:scale>
          <a:sx n="77" d="100"/>
          <a:sy n="77" d="100"/>
        </p:scale>
        <p:origin x="1608" y="72"/>
      </p:cViewPr>
      <p:guideLst>
        <p:guide orient="horz" pos="2160"/>
        <p:guide pos="2880"/>
      </p:guideLst>
    </p:cSldViewPr>
  </p:slideViewPr>
  <p:notesTextViewPr>
    <p:cViewPr>
      <p:scale>
        <a:sx n="1" d="1"/>
        <a:sy n="1" d="1"/>
      </p:scale>
      <p:origin x="0" y="0"/>
    </p:cViewPr>
  </p:notesTextViewPr>
  <p:sorterViewPr>
    <p:cViewPr>
      <p:scale>
        <a:sx n="100" d="100"/>
        <a:sy n="100" d="100"/>
      </p:scale>
      <p:origin x="0" y="678"/>
    </p:cViewPr>
  </p:sorterViewPr>
  <p:notesViewPr>
    <p:cSldViewPr>
      <p:cViewPr>
        <p:scale>
          <a:sx n="100" d="100"/>
          <a:sy n="100" d="100"/>
        </p:scale>
        <p:origin x="-1890" y="9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BC9813-CFD7-4DB5-A2BC-E6519B439736}" type="datetimeFigureOut">
              <a:rPr lang="en-GB" smtClean="0"/>
              <a:t>16/04/2021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434BD2-13CE-46C9-B25C-BC5C7C9A12E0}" type="slidenum">
              <a:rPr lang="en-GB" smtClean="0"/>
              <a:t>‹#›</a:t>
            </a:fld>
            <a:endParaRPr lang="en-GB"/>
          </a:p>
        </p:txBody>
      </p:sp>
    </p:spTree>
    <p:extLst>
      <p:ext uri="{BB962C8B-B14F-4D97-AF65-F5344CB8AC3E}">
        <p14:creationId xmlns:p14="http://schemas.microsoft.com/office/powerpoint/2010/main" val="18921491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CF10BD-7562-43FD-ABB5-386F4EC5210F}" type="datetimeFigureOut">
              <a:rPr lang="en-GB" smtClean="0"/>
              <a:t>16/04/2021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C2A32B-20DD-49B9-9DC1-EA5CD01E8FAA}" type="slidenum">
              <a:rPr lang="en-GB" smtClean="0"/>
              <a:t>‹#›</a:t>
            </a:fld>
            <a:endParaRPr lang="en-GB"/>
          </a:p>
        </p:txBody>
      </p:sp>
    </p:spTree>
    <p:extLst>
      <p:ext uri="{BB962C8B-B14F-4D97-AF65-F5344CB8AC3E}">
        <p14:creationId xmlns:p14="http://schemas.microsoft.com/office/powerpoint/2010/main" val="1731018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C2A32B-20DD-49B9-9DC1-EA5CD01E8FAA}" type="slidenum">
              <a:rPr lang="en-GB" smtClean="0"/>
              <a:t>1</a:t>
            </a:fld>
            <a:endParaRPr lang="en-GB"/>
          </a:p>
        </p:txBody>
      </p:sp>
    </p:spTree>
    <p:extLst>
      <p:ext uri="{BB962C8B-B14F-4D97-AF65-F5344CB8AC3E}">
        <p14:creationId xmlns:p14="http://schemas.microsoft.com/office/powerpoint/2010/main" val="3634041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C2A32B-20DD-49B9-9DC1-EA5CD01E8FAA}" type="slidenum">
              <a:rPr lang="en-GB" smtClean="0"/>
              <a:t>10</a:t>
            </a:fld>
            <a:endParaRPr lang="en-GB"/>
          </a:p>
        </p:txBody>
      </p:sp>
    </p:spTree>
    <p:extLst>
      <p:ext uri="{BB962C8B-B14F-4D97-AF65-F5344CB8AC3E}">
        <p14:creationId xmlns:p14="http://schemas.microsoft.com/office/powerpoint/2010/main" val="3535106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C2A32B-20DD-49B9-9DC1-EA5CD01E8FAA}" type="slidenum">
              <a:rPr lang="en-GB" smtClean="0"/>
              <a:t>11</a:t>
            </a:fld>
            <a:endParaRPr lang="en-GB"/>
          </a:p>
        </p:txBody>
      </p:sp>
    </p:spTree>
    <p:extLst>
      <p:ext uri="{BB962C8B-B14F-4D97-AF65-F5344CB8AC3E}">
        <p14:creationId xmlns:p14="http://schemas.microsoft.com/office/powerpoint/2010/main" val="838356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Demonstrate some of the activities children participate in at pre-school to develop physical skills.</a:t>
            </a:r>
          </a:p>
          <a:p>
            <a:endParaRPr lang="en-GB" dirty="0"/>
          </a:p>
          <a:p>
            <a:r>
              <a:rPr lang="en-GB" dirty="0"/>
              <a:t>Choose a range of activities that demonstrate the breadth of skills explored earlier.</a:t>
            </a:r>
          </a:p>
          <a:p>
            <a:endParaRPr lang="en-GB" dirty="0"/>
          </a:p>
          <a:p>
            <a:r>
              <a:rPr lang="en-GB" dirty="0"/>
              <a:t>Emphasise that physical activity is not only for outside!</a:t>
            </a:r>
          </a:p>
          <a:p>
            <a:endParaRPr lang="en-GB" dirty="0"/>
          </a:p>
          <a:p>
            <a:endParaRPr lang="en-GB" dirty="0"/>
          </a:p>
          <a:p>
            <a:r>
              <a:rPr lang="en-GB" b="1" dirty="0"/>
              <a:t>You may be focussing on gross and fine motor skills in separate sessions.   </a:t>
            </a:r>
          </a:p>
        </p:txBody>
      </p:sp>
      <p:sp>
        <p:nvSpPr>
          <p:cNvPr id="4" name="Slide Number Placeholder 3"/>
          <p:cNvSpPr>
            <a:spLocks noGrp="1"/>
          </p:cNvSpPr>
          <p:nvPr>
            <p:ph type="sldNum" sz="quarter" idx="10"/>
          </p:nvPr>
        </p:nvSpPr>
        <p:spPr/>
        <p:txBody>
          <a:bodyPr/>
          <a:lstStyle/>
          <a:p>
            <a:fld id="{D9C2A32B-20DD-49B9-9DC1-EA5CD01E8FAA}" type="slidenum">
              <a:rPr lang="en-GB" smtClean="0"/>
              <a:t>12</a:t>
            </a:fld>
            <a:endParaRPr lang="en-GB"/>
          </a:p>
        </p:txBody>
      </p:sp>
    </p:spTree>
    <p:extLst>
      <p:ext uri="{BB962C8B-B14F-4D97-AF65-F5344CB8AC3E}">
        <p14:creationId xmlns:p14="http://schemas.microsoft.com/office/powerpoint/2010/main" val="11309961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3612976"/>
          </a:xfrm>
        </p:spPr>
        <p:txBody>
          <a:bodyPr/>
          <a:lstStyle/>
          <a:p>
            <a:pPr>
              <a:lnSpc>
                <a:spcPct val="150000"/>
              </a:lnSpc>
            </a:pPr>
            <a:r>
              <a:rPr lang="en-GB" dirty="0"/>
              <a:t>Share a range of ideas with parents that cover the areas explored earlier:</a:t>
            </a:r>
          </a:p>
          <a:p>
            <a:pPr>
              <a:lnSpc>
                <a:spcPct val="150000"/>
              </a:lnSpc>
            </a:pPr>
            <a:endParaRPr lang="en-GB" dirty="0"/>
          </a:p>
          <a:p>
            <a:pPr>
              <a:lnSpc>
                <a:spcPct val="150000"/>
              </a:lnSpc>
            </a:pPr>
            <a:r>
              <a:rPr lang="en-GB" dirty="0"/>
              <a:t>Muscle strength ,   stamina,   movement,  co-ordination,     motor planning,  balance,</a:t>
            </a:r>
          </a:p>
          <a:p>
            <a:pPr>
              <a:lnSpc>
                <a:spcPct val="150000"/>
              </a:lnSpc>
            </a:pPr>
            <a:endParaRPr lang="en-GB" dirty="0"/>
          </a:p>
          <a:p>
            <a:pPr>
              <a:lnSpc>
                <a:spcPct val="150000"/>
              </a:lnSpc>
            </a:pPr>
            <a:r>
              <a:rPr lang="en-GB" dirty="0"/>
              <a:t>spatial awareness,   fine-motor control,    eye, hand-co-ordination</a:t>
            </a:r>
          </a:p>
          <a:p>
            <a:pPr>
              <a:lnSpc>
                <a:spcPct val="150000"/>
              </a:lnSpc>
            </a:pPr>
            <a:endParaRPr lang="en-GB" dirty="0"/>
          </a:p>
          <a:p>
            <a:pPr>
              <a:lnSpc>
                <a:spcPct val="150000"/>
              </a:lnSpc>
            </a:pPr>
            <a:r>
              <a:rPr lang="en-GB" dirty="0"/>
              <a:t>Keep suggestions simples so that parents know they will easily be able to do them at home.   </a:t>
            </a:r>
          </a:p>
          <a:p>
            <a:pPr>
              <a:lnSpc>
                <a:spcPct val="150000"/>
              </a:lnSpc>
            </a:pPr>
            <a:endParaRPr lang="en-GB" dirty="0"/>
          </a:p>
          <a:p>
            <a:pPr>
              <a:lnSpc>
                <a:spcPct val="150000"/>
              </a:lnSpc>
            </a:pPr>
            <a:r>
              <a:rPr lang="en-GB" dirty="0"/>
              <a:t>You may be providing some resources for parents to help tem try out activities at home,  but it is important to emphasise how children can develop physical skills every day without expensive commercial or specialist equipment!</a:t>
            </a:r>
          </a:p>
          <a:p>
            <a:endParaRPr lang="en-GB" dirty="0"/>
          </a:p>
          <a:p>
            <a:endParaRPr lang="en-GB" dirty="0"/>
          </a:p>
        </p:txBody>
      </p:sp>
      <p:sp>
        <p:nvSpPr>
          <p:cNvPr id="4" name="Slide Number Placeholder 3"/>
          <p:cNvSpPr>
            <a:spLocks noGrp="1"/>
          </p:cNvSpPr>
          <p:nvPr>
            <p:ph type="sldNum" sz="quarter" idx="10"/>
          </p:nvPr>
        </p:nvSpPr>
        <p:spPr/>
        <p:txBody>
          <a:bodyPr/>
          <a:lstStyle/>
          <a:p>
            <a:fld id="{D9C2A32B-20DD-49B9-9DC1-EA5CD01E8FAA}" type="slidenum">
              <a:rPr lang="en-GB" smtClean="0"/>
              <a:t>13</a:t>
            </a:fld>
            <a:endParaRPr lang="en-GB"/>
          </a:p>
        </p:txBody>
      </p:sp>
    </p:spTree>
    <p:extLst>
      <p:ext uri="{BB962C8B-B14F-4D97-AF65-F5344CB8AC3E}">
        <p14:creationId xmlns:p14="http://schemas.microsoft.com/office/powerpoint/2010/main" val="2051816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20688" y="4355976"/>
            <a:ext cx="5486400" cy="4114800"/>
          </a:xfrm>
        </p:spPr>
        <p:txBody>
          <a:bodyPr/>
          <a:lstStyle/>
          <a:p>
            <a:r>
              <a:rPr lang="en-GB" dirty="0"/>
              <a:t>Make sure</a:t>
            </a:r>
            <a:r>
              <a:rPr lang="en-GB" baseline="0" dirty="0"/>
              <a:t> that your child can climb stairs safely : e</a:t>
            </a:r>
            <a:r>
              <a:rPr lang="en-GB" dirty="0"/>
              <a:t>ven four year olds</a:t>
            </a:r>
            <a:r>
              <a:rPr lang="en-GB" baseline="0" dirty="0"/>
              <a:t> may need help.   </a:t>
            </a:r>
          </a:p>
          <a:p>
            <a:endParaRPr lang="en-GB" baseline="0" dirty="0"/>
          </a:p>
          <a:p>
            <a:r>
              <a:rPr lang="en-GB" baseline="0" dirty="0"/>
              <a:t>Seasonal risks to child safety may be due to shorter daylight hours and colder weather.   </a:t>
            </a:r>
          </a:p>
          <a:p>
            <a:r>
              <a:rPr lang="en-GB" baseline="0" dirty="0"/>
              <a:t>Children should wear something to make them more visible.    This should be something bright or fluorescent during the day and something reflective at dusk and in the dark.    </a:t>
            </a:r>
          </a:p>
          <a:p>
            <a:endParaRPr lang="en-GB" baseline="0" dirty="0"/>
          </a:p>
          <a:p>
            <a:r>
              <a:rPr lang="en-GB" baseline="0" dirty="0"/>
              <a:t>Make sure children are wrapped up warmly and changed out of wet clothes as soon as they get home.   </a:t>
            </a:r>
          </a:p>
          <a:p>
            <a:endParaRPr lang="en-GB" baseline="0" dirty="0"/>
          </a:p>
          <a:p>
            <a:r>
              <a:rPr lang="en-GB" baseline="0" dirty="0"/>
              <a:t>Ice is also a risk.    Children are inquisitive and careful supervision around frozen lakes or waterways is required.   </a:t>
            </a:r>
          </a:p>
          <a:p>
            <a:endParaRPr lang="en-GB" baseline="0" dirty="0"/>
          </a:p>
          <a:p>
            <a:endParaRPr lang="en-GB" baseline="0" dirty="0"/>
          </a:p>
          <a:p>
            <a:r>
              <a:rPr lang="en-GB" baseline="0" dirty="0"/>
              <a:t> Page. 113</a:t>
            </a:r>
          </a:p>
          <a:p>
            <a:endParaRPr lang="en-GB" baseline="0" dirty="0"/>
          </a:p>
          <a:p>
            <a:r>
              <a:rPr lang="en-GB" baseline="0" dirty="0"/>
              <a:t>For flyer:   Tip over accidents</a:t>
            </a:r>
          </a:p>
          <a:p>
            <a:endParaRPr lang="en-GB" baseline="0" dirty="0"/>
          </a:p>
          <a:p>
            <a:r>
              <a:rPr lang="en-GB" baseline="0" dirty="0"/>
              <a:t>Assess the stability of TVs and furniture in the home.</a:t>
            </a:r>
          </a:p>
          <a:p>
            <a:endParaRPr lang="en-GB" baseline="0" dirty="0"/>
          </a:p>
          <a:p>
            <a:r>
              <a:rPr lang="en-GB" baseline="0" dirty="0"/>
              <a:t>Ensure TVs by securing flat screens to a solid wall or place on a sturdy low base,   keeping</a:t>
            </a:r>
            <a:r>
              <a:rPr lang="en-GB" dirty="0"/>
              <a:t> cords </a:t>
            </a:r>
            <a:r>
              <a:rPr lang="en-GB" baseline="0" dirty="0"/>
              <a:t>out of reach.</a:t>
            </a:r>
          </a:p>
          <a:p>
            <a:endParaRPr lang="en-GB" baseline="0" dirty="0"/>
          </a:p>
          <a:p>
            <a:r>
              <a:rPr lang="en-GB" baseline="0" dirty="0"/>
              <a:t>Secure all heavy items of furniture or appliances,</a:t>
            </a:r>
          </a:p>
          <a:p>
            <a:endParaRPr lang="en-GB" baseline="0" dirty="0"/>
          </a:p>
          <a:p>
            <a:r>
              <a:rPr lang="en-GB" baseline="0" dirty="0"/>
              <a:t>Check brackets/ straps regularly.    P113</a:t>
            </a:r>
          </a:p>
          <a:p>
            <a:endParaRPr lang="en-GB" baseline="0" dirty="0"/>
          </a:p>
          <a:p>
            <a:r>
              <a:rPr lang="en-GB" baseline="0" dirty="0" err="1"/>
              <a:t>Safetly</a:t>
            </a:r>
            <a:r>
              <a:rPr lang="en-GB" baseline="0" dirty="0"/>
              <a:t> in the sun  page 113.</a:t>
            </a:r>
          </a:p>
          <a:p>
            <a:endParaRPr lang="en-GB" baseline="0" dirty="0"/>
          </a:p>
          <a:p>
            <a:r>
              <a:rPr lang="en-GB" baseline="0" dirty="0"/>
              <a:t>Trampolines are not recommended for children under 6 years old</a:t>
            </a:r>
          </a:p>
          <a:p>
            <a:endParaRPr lang="en-GB" baseline="0" dirty="0"/>
          </a:p>
          <a:p>
            <a:r>
              <a:rPr lang="en-GB" baseline="0" dirty="0"/>
              <a:t>Children of all ages can strangle themselves with cords.   They are also prone to getting their heads stuck when they squeeze their bodies through small gaps.   This can be particularly dangerous if their feet are off the ground.  </a:t>
            </a:r>
          </a:p>
          <a:p>
            <a:endParaRPr lang="en-GB" baseline="0" dirty="0"/>
          </a:p>
          <a:p>
            <a:r>
              <a:rPr lang="en-GB" baseline="0" dirty="0"/>
              <a:t>Page 112-113 </a:t>
            </a:r>
            <a:endParaRPr lang="en-GB" dirty="0"/>
          </a:p>
        </p:txBody>
      </p:sp>
      <p:sp>
        <p:nvSpPr>
          <p:cNvPr id="4" name="Slide Number Placeholder 3"/>
          <p:cNvSpPr>
            <a:spLocks noGrp="1"/>
          </p:cNvSpPr>
          <p:nvPr>
            <p:ph type="sldNum" sz="quarter" idx="10"/>
          </p:nvPr>
        </p:nvSpPr>
        <p:spPr/>
        <p:txBody>
          <a:bodyPr/>
          <a:lstStyle/>
          <a:p>
            <a:fld id="{D9C2A32B-20DD-49B9-9DC1-EA5CD01E8FAA}" type="slidenum">
              <a:rPr lang="en-GB" smtClean="0"/>
              <a:t>14</a:t>
            </a:fld>
            <a:endParaRPr lang="en-GB"/>
          </a:p>
        </p:txBody>
      </p:sp>
    </p:spTree>
    <p:extLst>
      <p:ext uri="{BB962C8B-B14F-4D97-AF65-F5344CB8AC3E}">
        <p14:creationId xmlns:p14="http://schemas.microsoft.com/office/powerpoint/2010/main" val="2051816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C2A32B-20DD-49B9-9DC1-EA5CD01E8FAA}" type="slidenum">
              <a:rPr lang="en-GB" smtClean="0"/>
              <a:t>2</a:t>
            </a:fld>
            <a:endParaRPr lang="en-GB"/>
          </a:p>
        </p:txBody>
      </p:sp>
    </p:spTree>
    <p:extLst>
      <p:ext uri="{BB962C8B-B14F-4D97-AF65-F5344CB8AC3E}">
        <p14:creationId xmlns:p14="http://schemas.microsoft.com/office/powerpoint/2010/main" val="4105164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C2A32B-20DD-49B9-9DC1-EA5CD01E8FAA}" type="slidenum">
              <a:rPr lang="en-GB" smtClean="0"/>
              <a:t>3</a:t>
            </a:fld>
            <a:endParaRPr lang="en-GB"/>
          </a:p>
        </p:txBody>
      </p:sp>
    </p:spTree>
    <p:extLst>
      <p:ext uri="{BB962C8B-B14F-4D97-AF65-F5344CB8AC3E}">
        <p14:creationId xmlns:p14="http://schemas.microsoft.com/office/powerpoint/2010/main" val="610759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Remind</a:t>
            </a:r>
            <a:r>
              <a:rPr lang="en-GB" baseline="0"/>
              <a:t> parents of the other benefits of exercise,  outlined in Birth to Five:</a:t>
            </a:r>
          </a:p>
          <a:p>
            <a:endParaRPr lang="en-GB" baseline="0"/>
          </a:p>
          <a:p>
            <a:r>
              <a:rPr lang="en-GB" baseline="0"/>
              <a:t>probably helping children to sleep better</a:t>
            </a:r>
          </a:p>
          <a:p>
            <a:endParaRPr lang="en-GB" baseline="0"/>
          </a:p>
          <a:p>
            <a:r>
              <a:rPr lang="en-GB" baseline="0"/>
              <a:t>Maknig them more relaxed and easey –going</a:t>
            </a:r>
          </a:p>
          <a:p>
            <a:endParaRPr lang="en-GB" baseline="0"/>
          </a:p>
          <a:p>
            <a:r>
              <a:rPr lang="en-GB" baseline="0"/>
              <a:t>helping muscle development</a:t>
            </a:r>
          </a:p>
          <a:p>
            <a:r>
              <a:rPr lang="en-GB" baseline="0"/>
              <a:t>Laying down habits </a:t>
            </a:r>
            <a:endParaRPr lang="en-GB" dirty="0"/>
          </a:p>
        </p:txBody>
      </p:sp>
      <p:sp>
        <p:nvSpPr>
          <p:cNvPr id="4" name="Slide Number Placeholder 3"/>
          <p:cNvSpPr>
            <a:spLocks noGrp="1"/>
          </p:cNvSpPr>
          <p:nvPr>
            <p:ph type="sldNum" sz="quarter" idx="10"/>
          </p:nvPr>
        </p:nvSpPr>
        <p:spPr/>
        <p:txBody>
          <a:bodyPr/>
          <a:lstStyle/>
          <a:p>
            <a:fld id="{D9C2A32B-20DD-49B9-9DC1-EA5CD01E8FAA}" type="slidenum">
              <a:rPr lang="en-GB" smtClean="0"/>
              <a:t>4</a:t>
            </a:fld>
            <a:endParaRPr lang="en-GB"/>
          </a:p>
        </p:txBody>
      </p:sp>
    </p:spTree>
    <p:extLst>
      <p:ext uri="{BB962C8B-B14F-4D97-AF65-F5344CB8AC3E}">
        <p14:creationId xmlns:p14="http://schemas.microsoft.com/office/powerpoint/2010/main" val="2578192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C2A32B-20DD-49B9-9DC1-EA5CD01E8FAA}" type="slidenum">
              <a:rPr lang="en-GB" smtClean="0"/>
              <a:t>5</a:t>
            </a:fld>
            <a:endParaRPr lang="en-GB"/>
          </a:p>
        </p:txBody>
      </p:sp>
    </p:spTree>
    <p:extLst>
      <p:ext uri="{BB962C8B-B14F-4D97-AF65-F5344CB8AC3E}">
        <p14:creationId xmlns:p14="http://schemas.microsoft.com/office/powerpoint/2010/main" val="1706656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C2A32B-20DD-49B9-9DC1-EA5CD01E8FAA}" type="slidenum">
              <a:rPr lang="en-GB" smtClean="0"/>
              <a:t>6</a:t>
            </a:fld>
            <a:endParaRPr lang="en-GB"/>
          </a:p>
        </p:txBody>
      </p:sp>
    </p:spTree>
    <p:extLst>
      <p:ext uri="{BB962C8B-B14F-4D97-AF65-F5344CB8AC3E}">
        <p14:creationId xmlns:p14="http://schemas.microsoft.com/office/powerpoint/2010/main" val="1298910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GB" altLang="en-US" i="1" dirty="0"/>
          </a:p>
        </p:txBody>
      </p:sp>
      <p:sp>
        <p:nvSpPr>
          <p:cNvPr id="4" name="Slide Number Placeholder 3"/>
          <p:cNvSpPr>
            <a:spLocks noGrp="1"/>
          </p:cNvSpPr>
          <p:nvPr>
            <p:ph type="sldNum" sz="quarter" idx="10"/>
          </p:nvPr>
        </p:nvSpPr>
        <p:spPr/>
        <p:txBody>
          <a:bodyPr/>
          <a:lstStyle/>
          <a:p>
            <a:fld id="{D9C2A32B-20DD-49B9-9DC1-EA5CD01E8FAA}" type="slidenum">
              <a:rPr lang="en-GB" smtClean="0"/>
              <a:t>7</a:t>
            </a:fld>
            <a:endParaRPr lang="en-GB"/>
          </a:p>
        </p:txBody>
      </p:sp>
    </p:spTree>
    <p:extLst>
      <p:ext uri="{BB962C8B-B14F-4D97-AF65-F5344CB8AC3E}">
        <p14:creationId xmlns:p14="http://schemas.microsoft.com/office/powerpoint/2010/main" val="4016053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C2A32B-20DD-49B9-9DC1-EA5CD01E8FAA}" type="slidenum">
              <a:rPr lang="en-GB" smtClean="0"/>
              <a:t>8</a:t>
            </a:fld>
            <a:endParaRPr lang="en-GB"/>
          </a:p>
        </p:txBody>
      </p:sp>
    </p:spTree>
    <p:extLst>
      <p:ext uri="{BB962C8B-B14F-4D97-AF65-F5344CB8AC3E}">
        <p14:creationId xmlns:p14="http://schemas.microsoft.com/office/powerpoint/2010/main" val="2367367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C2A32B-20DD-49B9-9DC1-EA5CD01E8FAA}" type="slidenum">
              <a:rPr lang="en-GB" smtClean="0"/>
              <a:t>9</a:t>
            </a:fld>
            <a:endParaRPr lang="en-GB"/>
          </a:p>
        </p:txBody>
      </p:sp>
    </p:spTree>
    <p:extLst>
      <p:ext uri="{BB962C8B-B14F-4D97-AF65-F5344CB8AC3E}">
        <p14:creationId xmlns:p14="http://schemas.microsoft.com/office/powerpoint/2010/main" val="10574731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Rectangle 5"/>
          <p:cNvSpPr/>
          <p:nvPr userDrawn="1"/>
        </p:nvSpPr>
        <p:spPr>
          <a:xfrm>
            <a:off x="467544" y="548680"/>
            <a:ext cx="5472608" cy="584775"/>
          </a:xfrm>
          <a:prstGeom prst="rect">
            <a:avLst/>
          </a:prstGeom>
        </p:spPr>
        <p:txBody>
          <a:bodyPr wrap="square">
            <a:spAutoFit/>
          </a:bodyPr>
          <a:lstStyle/>
          <a:p>
            <a:pPr lvl="0"/>
            <a:r>
              <a:rPr lang="en-US" sz="3200" b="1" dirty="0">
                <a:solidFill>
                  <a:srgbClr val="7030A0"/>
                </a:solidFill>
              </a:rPr>
              <a:t>Happy Healthy</a:t>
            </a:r>
            <a:r>
              <a:rPr lang="en-US" sz="3200" b="1" baseline="0" dirty="0">
                <a:solidFill>
                  <a:srgbClr val="7030A0"/>
                </a:solidFill>
              </a:rPr>
              <a:t> Kids</a:t>
            </a:r>
            <a:endParaRPr lang="en-GB" sz="3200" b="1" dirty="0">
              <a:solidFill>
                <a:srgbClr val="7030A0"/>
              </a:solidFill>
            </a:endParaRPr>
          </a:p>
        </p:txBody>
      </p:sp>
      <p:sp>
        <p:nvSpPr>
          <p:cNvPr id="4" name="TextBox 3"/>
          <p:cNvSpPr txBox="1"/>
          <p:nvPr userDrawn="1"/>
        </p:nvSpPr>
        <p:spPr>
          <a:xfrm>
            <a:off x="611560" y="2411760"/>
            <a:ext cx="7987108" cy="2246769"/>
          </a:xfrm>
          <a:prstGeom prst="rect">
            <a:avLst/>
          </a:prstGeom>
          <a:noFill/>
        </p:spPr>
        <p:txBody>
          <a:bodyPr wrap="square" rtlCol="0">
            <a:spAutoFit/>
          </a:bodyPr>
          <a:lstStyle/>
          <a:p>
            <a:pPr eaLnBrk="1" hangingPunct="1">
              <a:buFontTx/>
              <a:buBlip>
                <a:blip r:embed="rId2"/>
              </a:buBlip>
            </a:pPr>
            <a:r>
              <a:rPr lang="en-GB" altLang="en-US" sz="2800" dirty="0">
                <a:solidFill>
                  <a:schemeClr val="tx1"/>
                </a:solidFill>
              </a:rPr>
              <a:t>To provide information on the physical development</a:t>
            </a:r>
            <a:r>
              <a:rPr lang="en-GB" altLang="en-US" sz="2800" baseline="0" dirty="0">
                <a:solidFill>
                  <a:schemeClr val="tx1"/>
                </a:solidFill>
              </a:rPr>
              <a:t> and movement in the  pre-school years</a:t>
            </a:r>
          </a:p>
          <a:p>
            <a:pPr eaLnBrk="1" hangingPunct="1">
              <a:buFontTx/>
              <a:buNone/>
            </a:pPr>
            <a:endParaRPr lang="en-GB" altLang="en-US" sz="2800" dirty="0">
              <a:solidFill>
                <a:schemeClr val="tx1"/>
              </a:solidFill>
            </a:endParaRPr>
          </a:p>
          <a:p>
            <a:pPr eaLnBrk="1" hangingPunct="1">
              <a:buFontTx/>
              <a:buBlip>
                <a:blip r:embed="rId2"/>
              </a:buBlip>
            </a:pPr>
            <a:r>
              <a:rPr lang="en-GB" altLang="en-US" sz="2800" dirty="0">
                <a:solidFill>
                  <a:schemeClr val="tx1"/>
                </a:solidFill>
              </a:rPr>
              <a:t>To share ideas</a:t>
            </a:r>
            <a:r>
              <a:rPr lang="en-GB" altLang="en-US" sz="2800" baseline="0" dirty="0">
                <a:solidFill>
                  <a:schemeClr val="tx1"/>
                </a:solidFill>
              </a:rPr>
              <a:t> as to how parents /carers might support children’s physical development </a:t>
            </a:r>
            <a:r>
              <a:rPr lang="en-GB" altLang="en-US" sz="2800" dirty="0">
                <a:solidFill>
                  <a:schemeClr val="tx1"/>
                </a:solidFill>
              </a:rPr>
              <a:t> </a:t>
            </a:r>
          </a:p>
        </p:txBody>
      </p:sp>
      <p:sp>
        <p:nvSpPr>
          <p:cNvPr id="7" name="TextBox 6"/>
          <p:cNvSpPr txBox="1"/>
          <p:nvPr userDrawn="1"/>
        </p:nvSpPr>
        <p:spPr>
          <a:xfrm>
            <a:off x="755576" y="1735941"/>
            <a:ext cx="2016224" cy="584775"/>
          </a:xfrm>
          <a:prstGeom prst="rect">
            <a:avLst/>
          </a:prstGeom>
          <a:noFill/>
        </p:spPr>
        <p:txBody>
          <a:bodyPr wrap="square" rtlCol="0">
            <a:spAutoFit/>
          </a:bodyPr>
          <a:lstStyle/>
          <a:p>
            <a:r>
              <a:rPr lang="en-GB" sz="3200" b="1" dirty="0">
                <a:solidFill>
                  <a:srgbClr val="00B050"/>
                </a:solidFill>
              </a:rPr>
              <a:t>Aims</a:t>
            </a:r>
            <a:r>
              <a:rPr lang="en-GB" sz="3200" dirty="0">
                <a:solidFill>
                  <a:srgbClr val="00B050"/>
                </a:solidFill>
              </a:rPr>
              <a:t>:</a:t>
            </a:r>
          </a:p>
        </p:txBody>
      </p:sp>
    </p:spTree>
    <p:extLst>
      <p:ext uri="{BB962C8B-B14F-4D97-AF65-F5344CB8AC3E}">
        <p14:creationId xmlns:p14="http://schemas.microsoft.com/office/powerpoint/2010/main" val="1493507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BB342FF-8C2B-4D9F-A60F-56DD9BDF0191}" type="datetimeFigureOut">
              <a:rPr lang="en-GB" smtClean="0"/>
              <a:t>16/04/2021</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36405EE-1263-4440-966A-CE2659BC8B17}" type="slidenum">
              <a:rPr lang="en-GB" smtClean="0"/>
              <a:t>‹#›</a:t>
            </a:fld>
            <a:endParaRPr lang="en-GB"/>
          </a:p>
        </p:txBody>
      </p:sp>
    </p:spTree>
    <p:extLst>
      <p:ext uri="{BB962C8B-B14F-4D97-AF65-F5344CB8AC3E}">
        <p14:creationId xmlns:p14="http://schemas.microsoft.com/office/powerpoint/2010/main" val="2028989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BB342FF-8C2B-4D9F-A60F-56DD9BDF0191}" type="datetimeFigureOut">
              <a:rPr lang="en-GB" smtClean="0"/>
              <a:t>16/04/2021</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36405EE-1263-4440-966A-CE2659BC8B17}" type="slidenum">
              <a:rPr lang="en-GB" smtClean="0"/>
              <a:t>‹#›</a:t>
            </a:fld>
            <a:endParaRPr lang="en-GB"/>
          </a:p>
        </p:txBody>
      </p:sp>
    </p:spTree>
    <p:extLst>
      <p:ext uri="{BB962C8B-B14F-4D97-AF65-F5344CB8AC3E}">
        <p14:creationId xmlns:p14="http://schemas.microsoft.com/office/powerpoint/2010/main" val="2121673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1560" y="5733256"/>
            <a:ext cx="8064896" cy="566738"/>
          </a:xfrm>
        </p:spPr>
        <p:txBody>
          <a:bodyPr anchor="b"/>
          <a:lstStyle>
            <a:lvl1pPr algn="l">
              <a:defRPr sz="2000" b="1"/>
            </a:lvl1pPr>
          </a:lstStyle>
          <a:p>
            <a:r>
              <a:rPr lang="en-US" dirty="0"/>
              <a:t>Click to edit Master title style</a:t>
            </a:r>
            <a:endParaRPr lang="en-GB" dirty="0"/>
          </a:p>
        </p:txBody>
      </p:sp>
      <p:sp>
        <p:nvSpPr>
          <p:cNvPr id="3" name="Picture Placeholder 2"/>
          <p:cNvSpPr>
            <a:spLocks noGrp="1"/>
          </p:cNvSpPr>
          <p:nvPr>
            <p:ph type="pic" idx="1" hasCustomPrompt="1"/>
          </p:nvPr>
        </p:nvSpPr>
        <p:spPr>
          <a:xfrm>
            <a:off x="467544" y="548680"/>
            <a:ext cx="7992888" cy="864096"/>
          </a:xfrm>
        </p:spPr>
        <p:txBody>
          <a:bodyPr>
            <a:normAutofit/>
          </a:bodyPr>
          <a:lstStyle>
            <a:lvl1pPr marL="0" indent="0" algn="l">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Education Works in Pre-school             </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BB342FF-8C2B-4D9F-A60F-56DD9BDF0191}" type="datetimeFigureOut">
              <a:rPr lang="en-GB" smtClean="0"/>
              <a:t>16/04/2021</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36405EE-1263-4440-966A-CE2659BC8B17}" type="slidenum">
              <a:rPr lang="en-GB" smtClean="0"/>
              <a:t>‹#›</a:t>
            </a:fld>
            <a:endParaRPr lang="en-GB"/>
          </a:p>
        </p:txBody>
      </p:sp>
    </p:spTree>
    <p:extLst>
      <p:ext uri="{BB962C8B-B14F-4D97-AF65-F5344CB8AC3E}">
        <p14:creationId xmlns:p14="http://schemas.microsoft.com/office/powerpoint/2010/main" val="2151498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6" name="Rectangle 5"/>
          <p:cNvSpPr/>
          <p:nvPr userDrawn="1"/>
        </p:nvSpPr>
        <p:spPr>
          <a:xfrm>
            <a:off x="467544" y="548680"/>
            <a:ext cx="5472608" cy="584775"/>
          </a:xfrm>
          <a:prstGeom prst="rect">
            <a:avLst/>
          </a:prstGeom>
        </p:spPr>
        <p:txBody>
          <a:bodyPr wrap="square">
            <a:spAutoFit/>
          </a:bodyPr>
          <a:lstStyle/>
          <a:p>
            <a:pPr lvl="0"/>
            <a:r>
              <a:rPr lang="en-US" sz="3200" b="1" dirty="0">
                <a:solidFill>
                  <a:srgbClr val="7030A0"/>
                </a:solidFill>
              </a:rPr>
              <a:t>Happy Healthy</a:t>
            </a:r>
            <a:r>
              <a:rPr lang="en-US" sz="3200" b="1" baseline="0" dirty="0">
                <a:solidFill>
                  <a:srgbClr val="7030A0"/>
                </a:solidFill>
              </a:rPr>
              <a:t> Kids</a:t>
            </a:r>
            <a:endParaRPr lang="en-GB" sz="3200" b="1" dirty="0">
              <a:solidFill>
                <a:srgbClr val="7030A0"/>
              </a:solidFill>
            </a:endParaRPr>
          </a:p>
        </p:txBody>
      </p:sp>
      <p:sp>
        <p:nvSpPr>
          <p:cNvPr id="4" name="TextBox 3"/>
          <p:cNvSpPr txBox="1"/>
          <p:nvPr userDrawn="1"/>
        </p:nvSpPr>
        <p:spPr>
          <a:xfrm>
            <a:off x="644104" y="2348880"/>
            <a:ext cx="7024240" cy="369332"/>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730246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6" name="Rectangle 5"/>
          <p:cNvSpPr/>
          <p:nvPr userDrawn="1"/>
        </p:nvSpPr>
        <p:spPr>
          <a:xfrm>
            <a:off x="467544" y="548680"/>
            <a:ext cx="5472608" cy="584775"/>
          </a:xfrm>
          <a:prstGeom prst="rect">
            <a:avLst/>
          </a:prstGeom>
        </p:spPr>
        <p:txBody>
          <a:bodyPr wrap="square">
            <a:spAutoFit/>
          </a:bodyPr>
          <a:lstStyle/>
          <a:p>
            <a:pPr lvl="0"/>
            <a:r>
              <a:rPr lang="en-US" sz="3200" b="1" dirty="0">
                <a:solidFill>
                  <a:srgbClr val="7030A0"/>
                </a:solidFill>
              </a:rPr>
              <a:t>Education Works in Pre-school</a:t>
            </a:r>
            <a:endParaRPr lang="en-GB" sz="3200" b="1" dirty="0">
              <a:solidFill>
                <a:srgbClr val="7030A0"/>
              </a:solidFill>
            </a:endParaRPr>
          </a:p>
        </p:txBody>
      </p:sp>
      <p:sp>
        <p:nvSpPr>
          <p:cNvPr id="3" name="Rectangle 2"/>
          <p:cNvSpPr/>
          <p:nvPr userDrawn="1"/>
        </p:nvSpPr>
        <p:spPr>
          <a:xfrm>
            <a:off x="611560" y="2228672"/>
            <a:ext cx="8064896" cy="1754326"/>
          </a:xfrm>
          <a:prstGeom prst="rect">
            <a:avLst/>
          </a:prstGeom>
        </p:spPr>
        <p:txBody>
          <a:bodyPr wrap="square">
            <a:spAutoFit/>
          </a:bodyPr>
          <a:lstStyle/>
          <a:p>
            <a:r>
              <a:rPr lang="en-GB" sz="3600" dirty="0">
                <a:solidFill>
                  <a:srgbClr val="0070C0"/>
                </a:solidFill>
              </a:rPr>
              <a:t>What would you hope your child will have gained by the end of their pre-school year?</a:t>
            </a:r>
          </a:p>
        </p:txBody>
      </p:sp>
    </p:spTree>
    <p:extLst>
      <p:ext uri="{BB962C8B-B14F-4D97-AF65-F5344CB8AC3E}">
        <p14:creationId xmlns:p14="http://schemas.microsoft.com/office/powerpoint/2010/main" val="3835516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B342FF-8C2B-4D9F-A60F-56DD9BDF0191}" type="datetimeFigureOut">
              <a:rPr lang="en-GB" smtClean="0"/>
              <a:t>16/04/2021</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36405EE-1263-4440-966A-CE2659BC8B17}" type="slidenum">
              <a:rPr lang="en-GB" smtClean="0"/>
              <a:t>‹#›</a:t>
            </a:fld>
            <a:endParaRPr lang="en-GB"/>
          </a:p>
        </p:txBody>
      </p:sp>
    </p:spTree>
    <p:extLst>
      <p:ext uri="{BB962C8B-B14F-4D97-AF65-F5344CB8AC3E}">
        <p14:creationId xmlns:p14="http://schemas.microsoft.com/office/powerpoint/2010/main" val="3646224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B342FF-8C2B-4D9F-A60F-56DD9BDF0191}" type="datetimeFigureOut">
              <a:rPr lang="en-GB" smtClean="0"/>
              <a:t>16/04/2021</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36405EE-1263-4440-966A-CE2659BC8B17}" type="slidenum">
              <a:rPr lang="en-GB" smtClean="0"/>
              <a:t>‹#›</a:t>
            </a:fld>
            <a:endParaRPr lang="en-GB"/>
          </a:p>
        </p:txBody>
      </p:sp>
    </p:spTree>
    <p:extLst>
      <p:ext uri="{BB962C8B-B14F-4D97-AF65-F5344CB8AC3E}">
        <p14:creationId xmlns:p14="http://schemas.microsoft.com/office/powerpoint/2010/main" val="1746083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1560" y="3717032"/>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683568" y="17728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B342FF-8C2B-4D9F-A60F-56DD9BDF0191}" type="datetimeFigureOut">
              <a:rPr lang="en-GB" smtClean="0"/>
              <a:t>16/04/2021</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36405EE-1263-4440-966A-CE2659BC8B17}" type="slidenum">
              <a:rPr lang="en-GB" smtClean="0"/>
              <a:t>‹#›</a:t>
            </a:fld>
            <a:endParaRPr lang="en-GB"/>
          </a:p>
        </p:txBody>
      </p:sp>
    </p:spTree>
    <p:extLst>
      <p:ext uri="{BB962C8B-B14F-4D97-AF65-F5344CB8AC3E}">
        <p14:creationId xmlns:p14="http://schemas.microsoft.com/office/powerpoint/2010/main" val="1437279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BB342FF-8C2B-4D9F-A60F-56DD9BDF0191}" type="datetimeFigureOut">
              <a:rPr lang="en-GB" smtClean="0"/>
              <a:t>16/04/2021</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36405EE-1263-4440-966A-CE2659BC8B17}" type="slidenum">
              <a:rPr lang="en-GB" smtClean="0"/>
              <a:t>‹#›</a:t>
            </a:fld>
            <a:endParaRPr lang="en-GB"/>
          </a:p>
        </p:txBody>
      </p:sp>
    </p:spTree>
    <p:extLst>
      <p:ext uri="{BB962C8B-B14F-4D97-AF65-F5344CB8AC3E}">
        <p14:creationId xmlns:p14="http://schemas.microsoft.com/office/powerpoint/2010/main" val="1437311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BB342FF-8C2B-4D9F-A60F-56DD9BDF0191}" type="datetimeFigureOut">
              <a:rPr lang="en-GB" smtClean="0"/>
              <a:t>16/04/2021</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36405EE-1263-4440-966A-CE2659BC8B17}" type="slidenum">
              <a:rPr lang="en-GB" smtClean="0"/>
              <a:t>‹#›</a:t>
            </a:fld>
            <a:endParaRPr lang="en-GB"/>
          </a:p>
        </p:txBody>
      </p:sp>
    </p:spTree>
    <p:extLst>
      <p:ext uri="{BB962C8B-B14F-4D97-AF65-F5344CB8AC3E}">
        <p14:creationId xmlns:p14="http://schemas.microsoft.com/office/powerpoint/2010/main" val="225357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BB342FF-8C2B-4D9F-A60F-56DD9BDF0191}" type="datetimeFigureOut">
              <a:rPr lang="en-GB" smtClean="0"/>
              <a:t>16/04/2021</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36405EE-1263-4440-966A-CE2659BC8B17}" type="slidenum">
              <a:rPr lang="en-GB" smtClean="0"/>
              <a:t>‹#›</a:t>
            </a:fld>
            <a:endParaRPr lang="en-GB"/>
          </a:p>
        </p:txBody>
      </p:sp>
    </p:spTree>
    <p:extLst>
      <p:ext uri="{BB962C8B-B14F-4D97-AF65-F5344CB8AC3E}">
        <p14:creationId xmlns:p14="http://schemas.microsoft.com/office/powerpoint/2010/main" val="2016926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1364" y="1268760"/>
            <a:ext cx="8496944" cy="936104"/>
          </a:xfrm>
          <a:prstGeom prst="rect">
            <a:avLst/>
          </a:prstGeom>
          <a:solidFill>
            <a:srgbClr val="E329A5"/>
          </a:solidFill>
        </p:spPr>
        <p:txBody>
          <a:bodyPr vert="horz" lIns="91440" tIns="45720" rIns="91440" bIns="45720" rtlCol="0" anchor="ctr">
            <a:normAutofit/>
          </a:bodyPr>
          <a:lstStyle/>
          <a:p>
            <a:r>
              <a:rPr lang="en-US" dirty="0"/>
              <a:t>Learning to Learn</a:t>
            </a:r>
            <a:endParaRPr lang="en-GB" dirty="0"/>
          </a:p>
        </p:txBody>
      </p:sp>
      <p:sp>
        <p:nvSpPr>
          <p:cNvPr id="3" name="Text Placeholder 2"/>
          <p:cNvSpPr>
            <a:spLocks noGrp="1"/>
          </p:cNvSpPr>
          <p:nvPr>
            <p:ph type="body" idx="1"/>
          </p:nvPr>
        </p:nvSpPr>
        <p:spPr>
          <a:xfrm>
            <a:off x="538956" y="5229200"/>
            <a:ext cx="8229600" cy="1152128"/>
          </a:xfrm>
          <a:prstGeom prst="rect">
            <a:avLst/>
          </a:prstGeom>
        </p:spPr>
        <p:txBody>
          <a:bodyPr vert="horz" lIns="91440" tIns="45720" rIns="91440" bIns="45720" rtlCol="0">
            <a:normAutofit/>
          </a:bodyPr>
          <a:lstStyle/>
          <a:p>
            <a:pPr lvl="0"/>
            <a:r>
              <a:rPr lang="en-US" dirty="0"/>
              <a:t>Happy Healthy Kids</a:t>
            </a:r>
            <a:endParaRPr lang="en-GB" dirty="0"/>
          </a:p>
        </p:txBody>
      </p:sp>
    </p:spTree>
    <p:extLst>
      <p:ext uri="{BB962C8B-B14F-4D97-AF65-F5344CB8AC3E}">
        <p14:creationId xmlns:p14="http://schemas.microsoft.com/office/powerpoint/2010/main" val="3731327287"/>
      </p:ext>
    </p:extLst>
  </p:cSld>
  <p:clrMap bg1="lt1" tx1="dk1" bg2="lt2" tx2="dk2" accent1="accent1" accent2="accent2" accent3="accent3" accent4="accent4" accent5="accent5" accent6="accent6" hlink="hlink" folHlink="folHlink"/>
  <p:sldLayoutIdLst>
    <p:sldLayoutId id="2147483650" r:id="rId1"/>
    <p:sldLayoutId id="2147483664" r:id="rId2"/>
    <p:sldLayoutId id="2147483659" r:id="rId3"/>
    <p:sldLayoutId id="2147483649" r:id="rId4"/>
    <p:sldLayoutId id="2147483658" r:id="rId5"/>
    <p:sldLayoutId id="2147483651" r:id="rId6"/>
    <p:sldLayoutId id="2147483652" r:id="rId7"/>
    <p:sldLayoutId id="2147483653" r:id="rId8"/>
    <p:sldLayoutId id="2147483654" r:id="rId9"/>
    <p:sldLayoutId id="2147483655" r:id="rId10"/>
    <p:sldLayoutId id="2147483656" r:id="rId11"/>
    <p:sldLayoutId id="2147483657" r:id="rId12"/>
  </p:sldLayoutIdLst>
  <p:txStyles>
    <p:titleStyle>
      <a:lvl1pPr algn="ctr" defTabSz="914400" rtl="0" eaLnBrk="1" latinLnBrk="0" hangingPunct="1">
        <a:spcBef>
          <a:spcPct val="0"/>
        </a:spcBef>
        <a:buNone/>
        <a:defRPr sz="4400" kern="1200" baseline="0">
          <a:solidFill>
            <a:schemeClr val="bg1"/>
          </a:solidFill>
          <a:latin typeface="+mj-lt"/>
          <a:ea typeface="+mj-ea"/>
          <a:cs typeface="+mj-cs"/>
        </a:defRPr>
      </a:lvl1pPr>
    </p:titleStyle>
    <p:bodyStyle>
      <a:lvl1pPr marL="0" indent="0" algn="ctr" defTabSz="914400" rtl="0" eaLnBrk="1" latinLnBrk="0" hangingPunct="1">
        <a:spcBef>
          <a:spcPct val="20000"/>
        </a:spcBef>
        <a:buFont typeface="Arial" panose="020B0604020202020204" pitchFamily="34" charset="0"/>
        <a:buNone/>
        <a:defRPr sz="4400" b="1" kern="1200" baseline="0">
          <a:solidFill>
            <a:srgbClr val="7030A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jpg"/><Relationship Id="rId4" Type="http://schemas.openxmlformats.org/officeDocument/2006/relationships/image" Target="cid:image001.png@01D0C544.BC947BC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0.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0.xml"/><Relationship Id="rId6" Type="http://schemas.openxmlformats.org/officeDocument/2006/relationships/hyperlink" Target="http://amrutam-nopen.blogspot.com/2012/07/how-my-school-made-me-what-i-am.html" TargetMode="External"/><Relationship Id="rId5" Type="http://schemas.openxmlformats.org/officeDocument/2006/relationships/image" Target="../media/image11.gif"/><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0.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8" Type="http://schemas.openxmlformats.org/officeDocument/2006/relationships/hyperlink" Target="http://www.gonoodle.com/" TargetMode="External"/><Relationship Id="rId3" Type="http://schemas.openxmlformats.org/officeDocument/2006/relationships/image" Target="../media/image5.jpeg"/><Relationship Id="rId7" Type="http://schemas.openxmlformats.org/officeDocument/2006/relationships/hyperlink" Target="http://www.youtube.co./user/cosmickidsyoga" TargetMode="External"/><Relationship Id="rId2" Type="http://schemas.openxmlformats.org/officeDocument/2006/relationships/notesSlide" Target="../notesSlides/notesSlide14.xml"/><Relationship Id="rId1" Type="http://schemas.openxmlformats.org/officeDocument/2006/relationships/slideLayout" Target="../slideLayouts/slideLayout10.xml"/><Relationship Id="rId6" Type="http://schemas.openxmlformats.org/officeDocument/2006/relationships/hyperlink" Target="http://www.imoves.com/" TargetMode="External"/><Relationship Id="rId5" Type="http://schemas.openxmlformats.org/officeDocument/2006/relationships/hyperlink" Target="http://www.nhs.uk/10-minute-shake-up" TargetMode="Externa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0.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1784" y="1196752"/>
            <a:ext cx="8570788" cy="1080120"/>
          </a:xfrm>
          <a:solidFill>
            <a:srgbClr val="E329A5"/>
          </a:solidFill>
        </p:spPr>
        <p:txBody>
          <a:bodyPr/>
          <a:lstStyle/>
          <a:p>
            <a:r>
              <a:rPr lang="en-GB" dirty="0">
                <a:solidFill>
                  <a:schemeClr val="bg1"/>
                </a:solidFill>
              </a:rPr>
              <a:t>Getting Ready to Learn</a:t>
            </a:r>
          </a:p>
        </p:txBody>
      </p:sp>
      <p:sp>
        <p:nvSpPr>
          <p:cNvPr id="3" name="Subtitle 2"/>
          <p:cNvSpPr>
            <a:spLocks noGrp="1"/>
          </p:cNvSpPr>
          <p:nvPr>
            <p:ph type="subTitle" idx="1"/>
          </p:nvPr>
        </p:nvSpPr>
        <p:spPr>
          <a:xfrm>
            <a:off x="867544" y="5445224"/>
            <a:ext cx="7120880" cy="1224136"/>
          </a:xfrm>
        </p:spPr>
        <p:txBody>
          <a:bodyPr>
            <a:normAutofit/>
          </a:bodyPr>
          <a:lstStyle/>
          <a:p>
            <a:r>
              <a:rPr lang="en-GB" sz="4000" b="1" dirty="0">
                <a:solidFill>
                  <a:srgbClr val="7030A0"/>
                </a:solidFill>
              </a:rPr>
              <a:t>Happy Healthy Kids</a:t>
            </a:r>
          </a:p>
        </p:txBody>
      </p:sp>
      <p:pic>
        <p:nvPicPr>
          <p:cNvPr id="6" name="Picture 5" descr="cid:image001.png@01D06C6C.06B4BBC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020272" y="188640"/>
            <a:ext cx="1892300" cy="739775"/>
          </a:xfrm>
          <a:prstGeom prst="rect">
            <a:avLst/>
          </a:prstGeom>
          <a:noFill/>
          <a:ln>
            <a:noFill/>
          </a:ln>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67744" y="2420888"/>
            <a:ext cx="4427984" cy="2806469"/>
          </a:xfrm>
          <a:prstGeom prst="rect">
            <a:avLst/>
          </a:prstGeom>
        </p:spPr>
      </p:pic>
    </p:spTree>
    <p:extLst>
      <p:ext uri="{BB962C8B-B14F-4D97-AF65-F5344CB8AC3E}">
        <p14:creationId xmlns:p14="http://schemas.microsoft.com/office/powerpoint/2010/main" val="3099301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52186" y="134923"/>
            <a:ext cx="7841176" cy="1189741"/>
            <a:chOff x="552186" y="134923"/>
            <a:chExt cx="7841176" cy="1189741"/>
          </a:xfrm>
        </p:grpSpPr>
        <p:pic>
          <p:nvPicPr>
            <p:cNvPr id="3" name="Picture 2" descr="C:\Users\McEvoyh\Desktop\Drawings\holding hands and walk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134923"/>
              <a:ext cx="1877146" cy="118974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52186" y="545127"/>
              <a:ext cx="5788367" cy="369332"/>
            </a:xfrm>
            <a:prstGeom prst="rect">
              <a:avLst/>
            </a:prstGeom>
            <a:solidFill>
              <a:srgbClr val="7030A0"/>
            </a:solidFill>
          </p:spPr>
          <p:txBody>
            <a:bodyPr wrap="square" rtlCol="0">
              <a:spAutoFit/>
            </a:bodyPr>
            <a:lstStyle/>
            <a:p>
              <a:pPr algn="ctr"/>
              <a:r>
                <a:rPr lang="en-GB" b="1" dirty="0">
                  <a:solidFill>
                    <a:schemeClr val="bg1"/>
                  </a:solidFill>
                </a:rPr>
                <a:t>Happy Healthy Kids</a:t>
              </a:r>
            </a:p>
          </p:txBody>
        </p:sp>
      </p:grpSp>
      <p:sp>
        <p:nvSpPr>
          <p:cNvPr id="5" name="Title 1"/>
          <p:cNvSpPr txBox="1">
            <a:spLocks/>
          </p:cNvSpPr>
          <p:nvPr/>
        </p:nvSpPr>
        <p:spPr>
          <a:xfrm>
            <a:off x="467544" y="6150217"/>
            <a:ext cx="8196278" cy="519143"/>
          </a:xfrm>
          <a:prstGeom prst="rect">
            <a:avLst/>
          </a:prstGeom>
        </p:spPr>
        <p:txBody>
          <a:bodyPr anchor="ctr">
            <a:noAutofit/>
          </a:bodyPr>
          <a:lstStyle>
            <a:lvl1pPr algn="ctr" defTabSz="914400" rtl="0" eaLnBrk="1" latinLnBrk="0" hangingPunct="1">
              <a:spcBef>
                <a:spcPct val="0"/>
              </a:spcBef>
              <a:buNone/>
              <a:defRPr sz="4400" kern="1200" baseline="0">
                <a:solidFill>
                  <a:schemeClr val="bg1"/>
                </a:solidFill>
                <a:latin typeface="+mj-lt"/>
                <a:ea typeface="+mj-ea"/>
                <a:cs typeface="+mj-cs"/>
              </a:defRPr>
            </a:lvl1pPr>
          </a:lstStyle>
          <a:p>
            <a:r>
              <a:rPr lang="en-GB" sz="2400"/>
              <a:t>Getting Ready to Learn</a:t>
            </a:r>
            <a:endParaRPr lang="en-GB" sz="2400" dirty="0"/>
          </a:p>
        </p:txBody>
      </p:sp>
      <p:sp>
        <p:nvSpPr>
          <p:cNvPr id="6" name="Title 1"/>
          <p:cNvSpPr txBox="1">
            <a:spLocks/>
          </p:cNvSpPr>
          <p:nvPr/>
        </p:nvSpPr>
        <p:spPr>
          <a:xfrm>
            <a:off x="619944" y="6302617"/>
            <a:ext cx="8196278" cy="519143"/>
          </a:xfrm>
          <a:prstGeom prst="rect">
            <a:avLst/>
          </a:prstGeom>
        </p:spPr>
        <p:txBody>
          <a:bodyPr anchor="ctr">
            <a:noAutofit/>
          </a:bodyPr>
          <a:lstStyle>
            <a:lvl1pPr algn="ctr" defTabSz="914400" rtl="0" eaLnBrk="1" latinLnBrk="0" hangingPunct="1">
              <a:spcBef>
                <a:spcPct val="0"/>
              </a:spcBef>
              <a:buNone/>
              <a:defRPr sz="4400" kern="1200" baseline="0">
                <a:solidFill>
                  <a:schemeClr val="bg1"/>
                </a:solidFill>
                <a:latin typeface="+mj-lt"/>
                <a:ea typeface="+mj-ea"/>
                <a:cs typeface="+mj-cs"/>
              </a:defRPr>
            </a:lvl1pPr>
          </a:lstStyle>
          <a:p>
            <a:r>
              <a:rPr lang="en-GB" sz="2400"/>
              <a:t>Getting Ready to Learn</a:t>
            </a:r>
            <a:endParaRPr lang="en-GB" sz="24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507" y="5890098"/>
            <a:ext cx="8193087"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57189" y="1840735"/>
            <a:ext cx="4529999" cy="4049363"/>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45731" y="1268760"/>
            <a:ext cx="1495634" cy="1600423"/>
          </a:xfrm>
          <a:prstGeom prst="rect">
            <a:avLst/>
          </a:prstGeom>
        </p:spPr>
      </p:pic>
      <p:sp>
        <p:nvSpPr>
          <p:cNvPr id="11" name="TextBox 10"/>
          <p:cNvSpPr txBox="1"/>
          <p:nvPr/>
        </p:nvSpPr>
        <p:spPr>
          <a:xfrm>
            <a:off x="4701827" y="1902366"/>
            <a:ext cx="1584176" cy="369332"/>
          </a:xfrm>
          <a:prstGeom prst="rect">
            <a:avLst/>
          </a:prstGeom>
          <a:noFill/>
        </p:spPr>
        <p:txBody>
          <a:bodyPr wrap="square" rtlCol="0">
            <a:spAutoFit/>
          </a:bodyPr>
          <a:lstStyle/>
          <a:p>
            <a:r>
              <a:rPr lang="en-GB" b="1" dirty="0">
                <a:solidFill>
                  <a:schemeClr val="bg1"/>
                </a:solidFill>
              </a:rPr>
              <a:t>Fine Motor</a:t>
            </a:r>
          </a:p>
        </p:txBody>
      </p:sp>
      <p:sp>
        <p:nvSpPr>
          <p:cNvPr id="13" name="TextBox 12"/>
          <p:cNvSpPr txBox="1"/>
          <p:nvPr/>
        </p:nvSpPr>
        <p:spPr>
          <a:xfrm>
            <a:off x="460507" y="1647952"/>
            <a:ext cx="3833549" cy="1754326"/>
          </a:xfrm>
          <a:prstGeom prst="rect">
            <a:avLst/>
          </a:prstGeom>
          <a:noFill/>
        </p:spPr>
        <p:txBody>
          <a:bodyPr wrap="square" rtlCol="0">
            <a:spAutoFit/>
          </a:bodyPr>
          <a:lstStyle/>
          <a:p>
            <a:r>
              <a:rPr lang="en-GB" sz="3600" b="1" dirty="0">
                <a:solidFill>
                  <a:srgbClr val="002060"/>
                </a:solidFill>
              </a:rPr>
              <a:t>There are two types of Physical Movement Skills</a:t>
            </a:r>
          </a:p>
        </p:txBody>
      </p:sp>
      <p:sp>
        <p:nvSpPr>
          <p:cNvPr id="8" name="TextBox 7">
            <a:extLst>
              <a:ext uri="{FF2B5EF4-FFF2-40B4-BE49-F238E27FC236}">
                <a16:creationId xmlns:a16="http://schemas.microsoft.com/office/drawing/2014/main" id="{73BD6EEA-E02E-4D05-944A-A18F2802F2E2}"/>
              </a:ext>
            </a:extLst>
          </p:cNvPr>
          <p:cNvSpPr txBox="1"/>
          <p:nvPr/>
        </p:nvSpPr>
        <p:spPr>
          <a:xfrm>
            <a:off x="1141135" y="4056475"/>
            <a:ext cx="2583904" cy="646331"/>
          </a:xfrm>
          <a:prstGeom prst="rect">
            <a:avLst/>
          </a:prstGeom>
          <a:noFill/>
        </p:spPr>
        <p:txBody>
          <a:bodyPr wrap="square" rtlCol="0">
            <a:spAutoFit/>
          </a:bodyPr>
          <a:lstStyle/>
          <a:p>
            <a:r>
              <a:rPr lang="en-GB" sz="3600" b="1" dirty="0"/>
              <a:t>Fine Motor</a:t>
            </a:r>
          </a:p>
        </p:txBody>
      </p:sp>
    </p:spTree>
    <p:extLst>
      <p:ext uri="{BB962C8B-B14F-4D97-AF65-F5344CB8AC3E}">
        <p14:creationId xmlns:p14="http://schemas.microsoft.com/office/powerpoint/2010/main" val="2935470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7211" y="1346064"/>
            <a:ext cx="8496944" cy="646331"/>
          </a:xfrm>
          <a:prstGeom prst="rect">
            <a:avLst/>
          </a:prstGeom>
          <a:noFill/>
        </p:spPr>
        <p:txBody>
          <a:bodyPr wrap="square" rtlCol="0">
            <a:spAutoFit/>
          </a:bodyPr>
          <a:lstStyle/>
          <a:p>
            <a:r>
              <a:rPr lang="en-GB" sz="3600" b="1" dirty="0">
                <a:solidFill>
                  <a:srgbClr val="002060"/>
                </a:solidFill>
              </a:rPr>
              <a:t>Points to remember for Physical Movement</a:t>
            </a:r>
          </a:p>
        </p:txBody>
      </p:sp>
      <p:sp>
        <p:nvSpPr>
          <p:cNvPr id="12" name="Rectangle 25"/>
          <p:cNvSpPr>
            <a:spLocks noChangeArrowheads="1"/>
          </p:cNvSpPr>
          <p:nvPr/>
        </p:nvSpPr>
        <p:spPr bwMode="auto">
          <a:xfrm>
            <a:off x="3302323" y="2177641"/>
            <a:ext cx="240300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altLang="en-US" sz="2800" b="1" dirty="0">
                <a:solidFill>
                  <a:srgbClr val="00B050"/>
                </a:solidFill>
                <a:latin typeface="Comic Sans MS" pitchFamily="66" charset="0"/>
              </a:rPr>
              <a:t>Being Safe</a:t>
            </a:r>
            <a:endParaRPr lang="en-US" altLang="en-US" sz="2800" b="1" dirty="0">
              <a:solidFill>
                <a:srgbClr val="00B050"/>
              </a:solidFill>
              <a:latin typeface="Comic Sans MS" pitchFamily="66" charset="0"/>
            </a:endParaRPr>
          </a:p>
        </p:txBody>
      </p:sp>
      <p:grpSp>
        <p:nvGrpSpPr>
          <p:cNvPr id="24" name="Group 23"/>
          <p:cNvGrpSpPr/>
          <p:nvPr/>
        </p:nvGrpSpPr>
        <p:grpSpPr>
          <a:xfrm>
            <a:off x="552186" y="134923"/>
            <a:ext cx="7841176" cy="1189741"/>
            <a:chOff x="552186" y="134923"/>
            <a:chExt cx="7841176" cy="1189741"/>
          </a:xfrm>
        </p:grpSpPr>
        <p:pic>
          <p:nvPicPr>
            <p:cNvPr id="25" name="Picture 2" descr="C:\Users\McEvoyh\Desktop\Drawings\holding hands and walk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134923"/>
              <a:ext cx="1877146" cy="1189741"/>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p:cNvSpPr txBox="1"/>
            <p:nvPr/>
          </p:nvSpPr>
          <p:spPr>
            <a:xfrm>
              <a:off x="552186" y="545127"/>
              <a:ext cx="5788367" cy="369332"/>
            </a:xfrm>
            <a:prstGeom prst="rect">
              <a:avLst/>
            </a:prstGeom>
            <a:solidFill>
              <a:srgbClr val="7030A0"/>
            </a:solidFill>
          </p:spPr>
          <p:txBody>
            <a:bodyPr wrap="square" rtlCol="0">
              <a:spAutoFit/>
            </a:bodyPr>
            <a:lstStyle/>
            <a:p>
              <a:pPr algn="ctr"/>
              <a:r>
                <a:rPr lang="en-GB" b="1" dirty="0">
                  <a:solidFill>
                    <a:schemeClr val="bg1"/>
                  </a:solidFill>
                </a:rPr>
                <a:t>Happy Healthy Kids</a:t>
              </a:r>
            </a:p>
          </p:txBody>
        </p:sp>
      </p:grpSp>
      <p:sp>
        <p:nvSpPr>
          <p:cNvPr id="27" name="Title 1"/>
          <p:cNvSpPr>
            <a:spLocks noGrp="1"/>
          </p:cNvSpPr>
          <p:nvPr>
            <p:ph type="title"/>
          </p:nvPr>
        </p:nvSpPr>
        <p:spPr>
          <a:xfrm>
            <a:off x="467544" y="6150217"/>
            <a:ext cx="8196278" cy="519143"/>
          </a:xfrm>
        </p:spPr>
        <p:txBody>
          <a:bodyPr anchor="ctr">
            <a:noAutofit/>
          </a:bodyPr>
          <a:lstStyle/>
          <a:p>
            <a:pPr algn="ctr"/>
            <a:r>
              <a:rPr lang="en-GB" sz="2400" dirty="0"/>
              <a:t>Getting Ready to Learn</a:t>
            </a:r>
          </a:p>
        </p:txBody>
      </p:sp>
      <p:sp>
        <p:nvSpPr>
          <p:cNvPr id="2" name="TextBox 1"/>
          <p:cNvSpPr txBox="1"/>
          <p:nvPr/>
        </p:nvSpPr>
        <p:spPr>
          <a:xfrm>
            <a:off x="1407480" y="3717164"/>
            <a:ext cx="6192688" cy="461665"/>
          </a:xfrm>
          <a:prstGeom prst="rect">
            <a:avLst/>
          </a:prstGeom>
          <a:noFill/>
        </p:spPr>
        <p:txBody>
          <a:bodyPr wrap="square" rtlCol="0">
            <a:spAutoFit/>
          </a:bodyPr>
          <a:lstStyle/>
          <a:p>
            <a:r>
              <a:rPr lang="en-GB" sz="2400" dirty="0"/>
              <a:t>Developing balancing skills and co-ordination </a:t>
            </a:r>
          </a:p>
        </p:txBody>
      </p:sp>
      <p:sp>
        <p:nvSpPr>
          <p:cNvPr id="13" name="TextBox 12"/>
          <p:cNvSpPr txBox="1"/>
          <p:nvPr/>
        </p:nvSpPr>
        <p:spPr>
          <a:xfrm>
            <a:off x="2164089" y="3068960"/>
            <a:ext cx="4176464" cy="461665"/>
          </a:xfrm>
          <a:prstGeom prst="rect">
            <a:avLst/>
          </a:prstGeom>
          <a:noFill/>
        </p:spPr>
        <p:txBody>
          <a:bodyPr wrap="square" rtlCol="0">
            <a:spAutoFit/>
          </a:bodyPr>
          <a:lstStyle/>
          <a:p>
            <a:r>
              <a:rPr lang="en-GB" sz="2400" dirty="0"/>
              <a:t>Developing spatial awareness</a:t>
            </a:r>
          </a:p>
        </p:txBody>
      </p:sp>
      <p:sp>
        <p:nvSpPr>
          <p:cNvPr id="15" name="TextBox 14"/>
          <p:cNvSpPr txBox="1"/>
          <p:nvPr/>
        </p:nvSpPr>
        <p:spPr>
          <a:xfrm>
            <a:off x="1298016" y="4441416"/>
            <a:ext cx="6192688" cy="461665"/>
          </a:xfrm>
          <a:prstGeom prst="rect">
            <a:avLst/>
          </a:prstGeom>
          <a:noFill/>
        </p:spPr>
        <p:txBody>
          <a:bodyPr wrap="square" rtlCol="0">
            <a:spAutoFit/>
          </a:bodyPr>
          <a:lstStyle/>
          <a:p>
            <a:r>
              <a:rPr lang="en-GB" sz="2400" dirty="0"/>
              <a:t>Attention and listening:   following instructions</a:t>
            </a:r>
          </a:p>
        </p:txBody>
      </p:sp>
      <p:sp>
        <p:nvSpPr>
          <p:cNvPr id="16" name="TextBox 15"/>
          <p:cNvSpPr txBox="1"/>
          <p:nvPr/>
        </p:nvSpPr>
        <p:spPr>
          <a:xfrm>
            <a:off x="1261431" y="5166196"/>
            <a:ext cx="6229273" cy="461665"/>
          </a:xfrm>
          <a:prstGeom prst="rect">
            <a:avLst/>
          </a:prstGeom>
          <a:noFill/>
        </p:spPr>
        <p:txBody>
          <a:bodyPr wrap="square" rtlCol="0">
            <a:spAutoFit/>
          </a:bodyPr>
          <a:lstStyle/>
          <a:p>
            <a:r>
              <a:rPr lang="en-GB" sz="2400" dirty="0"/>
              <a:t>Avoiding dangerous situations (streets, balloons)</a:t>
            </a:r>
          </a:p>
        </p:txBody>
      </p:sp>
    </p:spTree>
    <p:extLst>
      <p:ext uri="{BB962C8B-B14F-4D97-AF65-F5344CB8AC3E}">
        <p14:creationId xmlns:p14="http://schemas.microsoft.com/office/powerpoint/2010/main" val="2137734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52186" y="134923"/>
            <a:ext cx="7841176" cy="1189741"/>
            <a:chOff x="552186" y="134923"/>
            <a:chExt cx="7841176" cy="1189741"/>
          </a:xfrm>
        </p:grpSpPr>
        <p:pic>
          <p:nvPicPr>
            <p:cNvPr id="3" name="Picture 2" descr="C:\Users\McEvoyh\Desktop\Drawings\holding hands and walk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134923"/>
              <a:ext cx="1877146" cy="118974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52186" y="545127"/>
              <a:ext cx="5788367" cy="369332"/>
            </a:xfrm>
            <a:prstGeom prst="rect">
              <a:avLst/>
            </a:prstGeom>
            <a:solidFill>
              <a:srgbClr val="7030A0"/>
            </a:solidFill>
          </p:spPr>
          <p:txBody>
            <a:bodyPr wrap="square" rtlCol="0">
              <a:spAutoFit/>
            </a:bodyPr>
            <a:lstStyle/>
            <a:p>
              <a:pPr algn="ctr"/>
              <a:r>
                <a:rPr lang="en-GB" b="1" dirty="0">
                  <a:solidFill>
                    <a:schemeClr val="bg1"/>
                  </a:solidFill>
                </a:rPr>
                <a:t>Happy Healthy Kids</a:t>
              </a:r>
            </a:p>
          </p:txBody>
        </p:sp>
      </p:grpSp>
      <p:sp>
        <p:nvSpPr>
          <p:cNvPr id="5" name="Title 1"/>
          <p:cNvSpPr txBox="1">
            <a:spLocks/>
          </p:cNvSpPr>
          <p:nvPr/>
        </p:nvSpPr>
        <p:spPr>
          <a:xfrm>
            <a:off x="467544" y="6150217"/>
            <a:ext cx="8196278" cy="519143"/>
          </a:xfrm>
          <a:prstGeom prst="rect">
            <a:avLst/>
          </a:prstGeom>
        </p:spPr>
        <p:txBody>
          <a:bodyPr anchor="ctr">
            <a:noAutofit/>
          </a:bodyPr>
          <a:lstStyle>
            <a:lvl1pPr algn="ctr" defTabSz="914400" rtl="0" eaLnBrk="1" latinLnBrk="0" hangingPunct="1">
              <a:spcBef>
                <a:spcPct val="0"/>
              </a:spcBef>
              <a:buNone/>
              <a:defRPr sz="4400" kern="1200" baseline="0">
                <a:solidFill>
                  <a:schemeClr val="bg1"/>
                </a:solidFill>
                <a:latin typeface="+mj-lt"/>
                <a:ea typeface="+mj-ea"/>
                <a:cs typeface="+mj-cs"/>
              </a:defRPr>
            </a:lvl1pPr>
          </a:lstStyle>
          <a:p>
            <a:r>
              <a:rPr lang="en-GB" sz="2400"/>
              <a:t>Getting Ready to Learn</a:t>
            </a:r>
            <a:endParaRPr lang="en-GB" sz="2400" dirty="0"/>
          </a:p>
        </p:txBody>
      </p:sp>
      <p:sp>
        <p:nvSpPr>
          <p:cNvPr id="6" name="Title 1"/>
          <p:cNvSpPr txBox="1">
            <a:spLocks/>
          </p:cNvSpPr>
          <p:nvPr/>
        </p:nvSpPr>
        <p:spPr>
          <a:xfrm>
            <a:off x="619944" y="6302617"/>
            <a:ext cx="8196278" cy="519143"/>
          </a:xfrm>
          <a:prstGeom prst="rect">
            <a:avLst/>
          </a:prstGeom>
        </p:spPr>
        <p:txBody>
          <a:bodyPr anchor="ctr">
            <a:noAutofit/>
          </a:bodyPr>
          <a:lstStyle>
            <a:lvl1pPr algn="ctr" defTabSz="914400" rtl="0" eaLnBrk="1" latinLnBrk="0" hangingPunct="1">
              <a:spcBef>
                <a:spcPct val="0"/>
              </a:spcBef>
              <a:buNone/>
              <a:defRPr sz="4400" kern="1200" baseline="0">
                <a:solidFill>
                  <a:schemeClr val="bg1"/>
                </a:solidFill>
                <a:latin typeface="+mj-lt"/>
                <a:ea typeface="+mj-ea"/>
                <a:cs typeface="+mj-cs"/>
              </a:defRPr>
            </a:lvl1pPr>
          </a:lstStyle>
          <a:p>
            <a:r>
              <a:rPr lang="en-GB" sz="2400"/>
              <a:t>Getting Ready to Learn</a:t>
            </a:r>
            <a:endParaRPr lang="en-GB" sz="24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507" y="5890098"/>
            <a:ext cx="8193087"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840634" y="1876622"/>
            <a:ext cx="6552728" cy="707886"/>
          </a:xfrm>
          <a:prstGeom prst="rect">
            <a:avLst/>
          </a:prstGeom>
          <a:noFill/>
        </p:spPr>
        <p:txBody>
          <a:bodyPr wrap="square" rtlCol="0">
            <a:spAutoFit/>
          </a:bodyPr>
          <a:lstStyle/>
          <a:p>
            <a:r>
              <a:rPr lang="en-GB" sz="4000" b="1" dirty="0">
                <a:solidFill>
                  <a:srgbClr val="002060"/>
                </a:solidFill>
              </a:rPr>
              <a:t>Learning Experiences</a:t>
            </a:r>
          </a:p>
        </p:txBody>
      </p:sp>
      <p:pic>
        <p:nvPicPr>
          <p:cNvPr id="10" name="Picture 9" descr="A picture containing sky, wall, indoor, table&#10;&#10;Description automatically generated">
            <a:extLst>
              <a:ext uri="{FF2B5EF4-FFF2-40B4-BE49-F238E27FC236}">
                <a16:creationId xmlns:a16="http://schemas.microsoft.com/office/drawing/2014/main" id="{477F1E0B-D291-4C5A-9928-2CA781EE0550}"/>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876300" y="1509712"/>
            <a:ext cx="7391400" cy="3838575"/>
          </a:xfrm>
          <a:prstGeom prst="rect">
            <a:avLst/>
          </a:prstGeom>
        </p:spPr>
      </p:pic>
    </p:spTree>
    <p:extLst>
      <p:ext uri="{BB962C8B-B14F-4D97-AF65-F5344CB8AC3E}">
        <p14:creationId xmlns:p14="http://schemas.microsoft.com/office/powerpoint/2010/main" val="689236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52186" y="134923"/>
            <a:ext cx="7841176" cy="1189741"/>
            <a:chOff x="552186" y="134923"/>
            <a:chExt cx="7841176" cy="1189741"/>
          </a:xfrm>
        </p:grpSpPr>
        <p:pic>
          <p:nvPicPr>
            <p:cNvPr id="3" name="Picture 2" descr="C:\Users\McEvoyh\Desktop\Drawings\holding hands and walk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134923"/>
              <a:ext cx="1877146" cy="118974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52186" y="545127"/>
              <a:ext cx="5788367" cy="369332"/>
            </a:xfrm>
            <a:prstGeom prst="rect">
              <a:avLst/>
            </a:prstGeom>
            <a:solidFill>
              <a:srgbClr val="7030A0"/>
            </a:solidFill>
          </p:spPr>
          <p:txBody>
            <a:bodyPr wrap="square" rtlCol="0">
              <a:spAutoFit/>
            </a:bodyPr>
            <a:lstStyle/>
            <a:p>
              <a:pPr algn="ctr"/>
              <a:r>
                <a:rPr lang="en-GB" b="1" dirty="0">
                  <a:solidFill>
                    <a:schemeClr val="bg1"/>
                  </a:solidFill>
                </a:rPr>
                <a:t>Happy Healthy Kids</a:t>
              </a:r>
            </a:p>
          </p:txBody>
        </p:sp>
      </p:grpSp>
      <p:sp>
        <p:nvSpPr>
          <p:cNvPr id="5" name="Title 1"/>
          <p:cNvSpPr txBox="1">
            <a:spLocks/>
          </p:cNvSpPr>
          <p:nvPr/>
        </p:nvSpPr>
        <p:spPr>
          <a:xfrm>
            <a:off x="467544" y="6150217"/>
            <a:ext cx="8196278" cy="519143"/>
          </a:xfrm>
          <a:prstGeom prst="rect">
            <a:avLst/>
          </a:prstGeom>
        </p:spPr>
        <p:txBody>
          <a:bodyPr anchor="ctr">
            <a:noAutofit/>
          </a:bodyPr>
          <a:lstStyle>
            <a:lvl1pPr algn="ctr" defTabSz="914400" rtl="0" eaLnBrk="1" latinLnBrk="0" hangingPunct="1">
              <a:spcBef>
                <a:spcPct val="0"/>
              </a:spcBef>
              <a:buNone/>
              <a:defRPr sz="4400" kern="1200" baseline="0">
                <a:solidFill>
                  <a:schemeClr val="bg1"/>
                </a:solidFill>
                <a:latin typeface="+mj-lt"/>
                <a:ea typeface="+mj-ea"/>
                <a:cs typeface="+mj-cs"/>
              </a:defRPr>
            </a:lvl1pPr>
          </a:lstStyle>
          <a:p>
            <a:r>
              <a:rPr lang="en-GB" sz="2400"/>
              <a:t>Getting Ready to Learn</a:t>
            </a:r>
            <a:endParaRPr lang="en-GB" sz="2400" dirty="0"/>
          </a:p>
        </p:txBody>
      </p:sp>
      <p:sp>
        <p:nvSpPr>
          <p:cNvPr id="6" name="Title 1"/>
          <p:cNvSpPr txBox="1">
            <a:spLocks/>
          </p:cNvSpPr>
          <p:nvPr/>
        </p:nvSpPr>
        <p:spPr>
          <a:xfrm>
            <a:off x="619944" y="6302617"/>
            <a:ext cx="8196278" cy="519143"/>
          </a:xfrm>
          <a:prstGeom prst="rect">
            <a:avLst/>
          </a:prstGeom>
        </p:spPr>
        <p:txBody>
          <a:bodyPr anchor="ctr">
            <a:noAutofit/>
          </a:bodyPr>
          <a:lstStyle>
            <a:lvl1pPr algn="ctr" defTabSz="914400" rtl="0" eaLnBrk="1" latinLnBrk="0" hangingPunct="1">
              <a:spcBef>
                <a:spcPct val="0"/>
              </a:spcBef>
              <a:buNone/>
              <a:defRPr sz="4400" kern="1200" baseline="0">
                <a:solidFill>
                  <a:schemeClr val="bg1"/>
                </a:solidFill>
                <a:latin typeface="+mj-lt"/>
                <a:ea typeface="+mj-ea"/>
                <a:cs typeface="+mj-cs"/>
              </a:defRPr>
            </a:lvl1pPr>
          </a:lstStyle>
          <a:p>
            <a:r>
              <a:rPr lang="en-GB" sz="2400"/>
              <a:t>Getting Ready to Learn</a:t>
            </a:r>
            <a:endParaRPr lang="en-GB" sz="24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6194202"/>
            <a:ext cx="8193087"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886610" y="1136582"/>
            <a:ext cx="7493770" cy="707886"/>
          </a:xfrm>
          <a:prstGeom prst="rect">
            <a:avLst/>
          </a:prstGeom>
          <a:noFill/>
        </p:spPr>
        <p:txBody>
          <a:bodyPr wrap="square" rtlCol="0">
            <a:spAutoFit/>
          </a:bodyPr>
          <a:lstStyle/>
          <a:p>
            <a:r>
              <a:rPr lang="en-GB" sz="4000" b="1" dirty="0">
                <a:solidFill>
                  <a:srgbClr val="002060"/>
                </a:solidFill>
              </a:rPr>
              <a:t>Activity Ideas for Home Learning</a:t>
            </a:r>
          </a:p>
        </p:txBody>
      </p:sp>
      <p:sp>
        <p:nvSpPr>
          <p:cNvPr id="7" name="TextBox 6"/>
          <p:cNvSpPr txBox="1"/>
          <p:nvPr/>
        </p:nvSpPr>
        <p:spPr>
          <a:xfrm>
            <a:off x="251520" y="1977673"/>
            <a:ext cx="8672942" cy="3908762"/>
          </a:xfrm>
          <a:prstGeom prst="rect">
            <a:avLst/>
          </a:prstGeom>
          <a:solidFill>
            <a:schemeClr val="accent1"/>
          </a:solidFill>
        </p:spPr>
        <p:txBody>
          <a:bodyPr wrap="square" rtlCol="0" anchor="ctr">
            <a:spAutoFit/>
          </a:bodyPr>
          <a:lstStyle/>
          <a:p>
            <a:pPr algn="ctr"/>
            <a:r>
              <a:rPr lang="en-GB" sz="3600" b="1" dirty="0">
                <a:solidFill>
                  <a:schemeClr val="bg1"/>
                </a:solidFill>
              </a:rPr>
              <a:t>- Blow Bubbles, and play with Balloons</a:t>
            </a:r>
          </a:p>
          <a:p>
            <a:pPr algn="ctr"/>
            <a:endParaRPr lang="en-GB" sz="800" b="1" dirty="0">
              <a:solidFill>
                <a:schemeClr val="bg1"/>
              </a:solidFill>
            </a:endParaRPr>
          </a:p>
          <a:p>
            <a:pPr algn="ctr"/>
            <a:r>
              <a:rPr lang="en-GB" sz="3600" b="1" dirty="0">
                <a:solidFill>
                  <a:schemeClr val="bg1"/>
                </a:solidFill>
              </a:rPr>
              <a:t>- Ball Skills - roll, bounce, throw, catch, kick</a:t>
            </a:r>
          </a:p>
          <a:p>
            <a:pPr algn="ctr"/>
            <a:endParaRPr lang="en-GB" sz="800" b="1" dirty="0">
              <a:solidFill>
                <a:schemeClr val="bg1"/>
              </a:solidFill>
            </a:endParaRPr>
          </a:p>
          <a:p>
            <a:pPr algn="ctr"/>
            <a:r>
              <a:rPr lang="en-GB" sz="3600" b="1" dirty="0">
                <a:solidFill>
                  <a:schemeClr val="bg1"/>
                </a:solidFill>
              </a:rPr>
              <a:t>- Hand Strength Activities (</a:t>
            </a:r>
            <a:r>
              <a:rPr lang="en-GB" sz="3600" b="1" dirty="0" err="1">
                <a:solidFill>
                  <a:schemeClr val="bg1"/>
                </a:solidFill>
              </a:rPr>
              <a:t>eg</a:t>
            </a:r>
            <a:r>
              <a:rPr lang="en-GB" sz="3600" b="1" dirty="0">
                <a:solidFill>
                  <a:schemeClr val="bg1"/>
                </a:solidFill>
              </a:rPr>
              <a:t> squeezing playdough or water out of bottles)</a:t>
            </a:r>
          </a:p>
          <a:p>
            <a:pPr algn="ctr"/>
            <a:endParaRPr lang="en-GB" sz="800" b="1" dirty="0">
              <a:solidFill>
                <a:schemeClr val="bg1"/>
              </a:solidFill>
            </a:endParaRPr>
          </a:p>
          <a:p>
            <a:pPr algn="ctr"/>
            <a:r>
              <a:rPr lang="en-GB" sz="3600" b="1" dirty="0">
                <a:solidFill>
                  <a:schemeClr val="bg1"/>
                </a:solidFill>
              </a:rPr>
              <a:t>- Fine Motor Skills (</a:t>
            </a:r>
            <a:r>
              <a:rPr lang="en-GB" sz="3600" b="1" dirty="0" err="1">
                <a:solidFill>
                  <a:schemeClr val="bg1"/>
                </a:solidFill>
              </a:rPr>
              <a:t>eg</a:t>
            </a:r>
            <a:r>
              <a:rPr lang="en-GB" sz="3600" b="1" dirty="0">
                <a:solidFill>
                  <a:schemeClr val="bg1"/>
                </a:solidFill>
              </a:rPr>
              <a:t> playing with pegs)</a:t>
            </a:r>
          </a:p>
          <a:p>
            <a:pPr algn="ctr"/>
            <a:r>
              <a:rPr lang="en-GB" sz="800" dirty="0"/>
              <a:t> </a:t>
            </a:r>
          </a:p>
          <a:p>
            <a:pPr algn="ctr"/>
            <a:r>
              <a:rPr lang="en-GB" sz="3600" b="1" dirty="0">
                <a:solidFill>
                  <a:schemeClr val="bg1"/>
                </a:solidFill>
              </a:rPr>
              <a:t>- Outdoors, Outdoors, Outdoors!</a:t>
            </a:r>
          </a:p>
        </p:txBody>
      </p:sp>
    </p:spTree>
    <p:extLst>
      <p:ext uri="{BB962C8B-B14F-4D97-AF65-F5344CB8AC3E}">
        <p14:creationId xmlns:p14="http://schemas.microsoft.com/office/powerpoint/2010/main" val="11082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52186" y="134923"/>
            <a:ext cx="7841176" cy="1189741"/>
            <a:chOff x="552186" y="134923"/>
            <a:chExt cx="7841176" cy="1189741"/>
          </a:xfrm>
        </p:grpSpPr>
        <p:pic>
          <p:nvPicPr>
            <p:cNvPr id="3" name="Picture 2" descr="C:\Users\McEvoyh\Desktop\Drawings\holding hands and walk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134923"/>
              <a:ext cx="1877146" cy="118974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52186" y="545127"/>
              <a:ext cx="5788367" cy="369332"/>
            </a:xfrm>
            <a:prstGeom prst="rect">
              <a:avLst/>
            </a:prstGeom>
            <a:solidFill>
              <a:srgbClr val="7030A0"/>
            </a:solidFill>
          </p:spPr>
          <p:txBody>
            <a:bodyPr wrap="square" rtlCol="0">
              <a:spAutoFit/>
            </a:bodyPr>
            <a:lstStyle/>
            <a:p>
              <a:pPr algn="ctr"/>
              <a:r>
                <a:rPr lang="en-GB" b="1" dirty="0">
                  <a:solidFill>
                    <a:schemeClr val="bg1"/>
                  </a:solidFill>
                </a:rPr>
                <a:t>Happy Healthy Kids</a:t>
              </a:r>
            </a:p>
          </p:txBody>
        </p:sp>
      </p:grpSp>
      <p:sp>
        <p:nvSpPr>
          <p:cNvPr id="5" name="Title 1"/>
          <p:cNvSpPr txBox="1">
            <a:spLocks/>
          </p:cNvSpPr>
          <p:nvPr/>
        </p:nvSpPr>
        <p:spPr>
          <a:xfrm>
            <a:off x="467544" y="6150217"/>
            <a:ext cx="8196278" cy="519143"/>
          </a:xfrm>
          <a:prstGeom prst="rect">
            <a:avLst/>
          </a:prstGeom>
        </p:spPr>
        <p:txBody>
          <a:bodyPr anchor="ctr">
            <a:noAutofit/>
          </a:bodyPr>
          <a:lstStyle>
            <a:lvl1pPr algn="ctr" defTabSz="914400" rtl="0" eaLnBrk="1" latinLnBrk="0" hangingPunct="1">
              <a:spcBef>
                <a:spcPct val="0"/>
              </a:spcBef>
              <a:buNone/>
              <a:defRPr sz="4400" kern="1200" baseline="0">
                <a:solidFill>
                  <a:schemeClr val="bg1"/>
                </a:solidFill>
                <a:latin typeface="+mj-lt"/>
                <a:ea typeface="+mj-ea"/>
                <a:cs typeface="+mj-cs"/>
              </a:defRPr>
            </a:lvl1pPr>
          </a:lstStyle>
          <a:p>
            <a:r>
              <a:rPr lang="en-GB" sz="2400"/>
              <a:t>Getting Ready to Learn</a:t>
            </a:r>
            <a:endParaRPr lang="en-GB" sz="2400" dirty="0"/>
          </a:p>
        </p:txBody>
      </p:sp>
      <p:sp>
        <p:nvSpPr>
          <p:cNvPr id="6" name="Title 1"/>
          <p:cNvSpPr txBox="1">
            <a:spLocks/>
          </p:cNvSpPr>
          <p:nvPr/>
        </p:nvSpPr>
        <p:spPr>
          <a:xfrm>
            <a:off x="619944" y="6302617"/>
            <a:ext cx="8196278" cy="519143"/>
          </a:xfrm>
          <a:prstGeom prst="rect">
            <a:avLst/>
          </a:prstGeom>
        </p:spPr>
        <p:txBody>
          <a:bodyPr anchor="ctr">
            <a:noAutofit/>
          </a:bodyPr>
          <a:lstStyle>
            <a:lvl1pPr algn="ctr" defTabSz="914400" rtl="0" eaLnBrk="1" latinLnBrk="0" hangingPunct="1">
              <a:spcBef>
                <a:spcPct val="0"/>
              </a:spcBef>
              <a:buNone/>
              <a:defRPr sz="4400" kern="1200" baseline="0">
                <a:solidFill>
                  <a:schemeClr val="bg1"/>
                </a:solidFill>
                <a:latin typeface="+mj-lt"/>
                <a:ea typeface="+mj-ea"/>
                <a:cs typeface="+mj-cs"/>
              </a:defRPr>
            </a:lvl1pPr>
          </a:lstStyle>
          <a:p>
            <a:r>
              <a:rPr lang="en-GB" sz="2400"/>
              <a:t>Getting Ready to Learn</a:t>
            </a:r>
            <a:endParaRPr lang="en-GB" sz="24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8451" y="6076964"/>
            <a:ext cx="8193087"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DD618008-6DD8-4C5B-941E-D73E6781BE0C}"/>
              </a:ext>
            </a:extLst>
          </p:cNvPr>
          <p:cNvSpPr txBox="1"/>
          <p:nvPr/>
        </p:nvSpPr>
        <p:spPr>
          <a:xfrm>
            <a:off x="327778" y="1321013"/>
            <a:ext cx="8543876" cy="5709255"/>
          </a:xfrm>
          <a:prstGeom prst="rect">
            <a:avLst/>
          </a:prstGeom>
          <a:noFill/>
        </p:spPr>
        <p:txBody>
          <a:bodyPr wrap="square" rtlCol="0">
            <a:spAutoFit/>
          </a:bodyPr>
          <a:lstStyle/>
          <a:p>
            <a:r>
              <a:rPr lang="en-GB" sz="4000" b="1" dirty="0">
                <a:solidFill>
                  <a:srgbClr val="002060"/>
                </a:solidFill>
              </a:rPr>
              <a:t>Useful Websites -</a:t>
            </a:r>
          </a:p>
          <a:p>
            <a:endParaRPr lang="en-GB" sz="1400" b="1" dirty="0">
              <a:solidFill>
                <a:srgbClr val="002060"/>
              </a:solidFill>
            </a:endParaRPr>
          </a:p>
          <a:p>
            <a:r>
              <a:rPr lang="en-GB" sz="4000" b="1" dirty="0">
                <a:solidFill>
                  <a:srgbClr val="002060"/>
                </a:solidFill>
              </a:rPr>
              <a:t>Joe Wicks Body Coach </a:t>
            </a:r>
            <a:r>
              <a:rPr lang="en-GB" sz="4000" b="1" dirty="0" err="1">
                <a:solidFill>
                  <a:srgbClr val="002060"/>
                </a:solidFill>
              </a:rPr>
              <a:t>Youtube</a:t>
            </a:r>
            <a:r>
              <a:rPr lang="en-GB" sz="4000" b="1" dirty="0">
                <a:solidFill>
                  <a:srgbClr val="002060"/>
                </a:solidFill>
              </a:rPr>
              <a:t> channel</a:t>
            </a:r>
          </a:p>
          <a:p>
            <a:endParaRPr lang="en-GB" sz="800" b="1" dirty="0">
              <a:solidFill>
                <a:srgbClr val="002060"/>
              </a:solidFill>
            </a:endParaRPr>
          </a:p>
          <a:p>
            <a:r>
              <a:rPr lang="en-GB" sz="4000" b="1" dirty="0">
                <a:solidFill>
                  <a:srgbClr val="002060"/>
                </a:solidFill>
                <a:hlinkClick r:id="rId5"/>
              </a:rPr>
              <a:t>www.nhs.uk/10-minute-shake-up</a:t>
            </a:r>
            <a:endParaRPr lang="en-GB" sz="4000" b="1" dirty="0">
              <a:solidFill>
                <a:srgbClr val="002060"/>
              </a:solidFill>
            </a:endParaRPr>
          </a:p>
          <a:p>
            <a:endParaRPr lang="en-GB" sz="700" b="1" dirty="0">
              <a:solidFill>
                <a:srgbClr val="002060"/>
              </a:solidFill>
            </a:endParaRPr>
          </a:p>
          <a:p>
            <a:r>
              <a:rPr lang="en-GB" sz="4000" b="1" dirty="0">
                <a:solidFill>
                  <a:srgbClr val="002060"/>
                </a:solidFill>
                <a:hlinkClick r:id="rId6"/>
              </a:rPr>
              <a:t>www.imoves.com</a:t>
            </a:r>
            <a:endParaRPr lang="en-GB" sz="4000" b="1" dirty="0">
              <a:solidFill>
                <a:srgbClr val="002060"/>
              </a:solidFill>
            </a:endParaRPr>
          </a:p>
          <a:p>
            <a:endParaRPr lang="en-GB" sz="800" b="1" dirty="0">
              <a:solidFill>
                <a:srgbClr val="002060"/>
              </a:solidFill>
            </a:endParaRPr>
          </a:p>
          <a:p>
            <a:r>
              <a:rPr lang="en-GB" sz="4000" b="1" dirty="0">
                <a:solidFill>
                  <a:srgbClr val="002060"/>
                </a:solidFill>
                <a:hlinkClick r:id="rId7"/>
              </a:rPr>
              <a:t>www.youtube.co./user/cosmickidsyoga</a:t>
            </a:r>
            <a:endParaRPr lang="en-GB" sz="4000" b="1" dirty="0">
              <a:solidFill>
                <a:srgbClr val="002060"/>
              </a:solidFill>
            </a:endParaRPr>
          </a:p>
          <a:p>
            <a:endParaRPr lang="en-GB" sz="800" b="1" dirty="0">
              <a:solidFill>
                <a:srgbClr val="002060"/>
              </a:solidFill>
            </a:endParaRPr>
          </a:p>
          <a:p>
            <a:r>
              <a:rPr lang="en-GB" sz="4000" b="1" dirty="0">
                <a:solidFill>
                  <a:srgbClr val="002060"/>
                </a:solidFill>
                <a:hlinkClick r:id="rId8"/>
              </a:rPr>
              <a:t>www.gonoodle.com</a:t>
            </a:r>
            <a:endParaRPr lang="en-GB" sz="4000" b="1" dirty="0">
              <a:solidFill>
                <a:srgbClr val="002060"/>
              </a:solidFill>
            </a:endParaRPr>
          </a:p>
          <a:p>
            <a:endParaRPr lang="en-GB" sz="4000" b="1" dirty="0">
              <a:solidFill>
                <a:srgbClr val="002060"/>
              </a:solidFill>
            </a:endParaRPr>
          </a:p>
          <a:p>
            <a:endParaRPr lang="en-GB" sz="4000" b="1" dirty="0">
              <a:solidFill>
                <a:srgbClr val="002060"/>
              </a:solidFill>
            </a:endParaRPr>
          </a:p>
        </p:txBody>
      </p:sp>
    </p:spTree>
    <p:extLst>
      <p:ext uri="{BB962C8B-B14F-4D97-AF65-F5344CB8AC3E}">
        <p14:creationId xmlns:p14="http://schemas.microsoft.com/office/powerpoint/2010/main" val="4002822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2666246"/>
            <a:ext cx="7992888" cy="3120350"/>
          </a:xfrm>
        </p:spPr>
        <p:txBody>
          <a:bodyPr>
            <a:normAutofit/>
          </a:bodyPr>
          <a:lstStyle/>
          <a:p>
            <a:pPr marL="457200" indent="-457200" algn="l">
              <a:buFont typeface="Arial" panose="020B0604020202020204" pitchFamily="34" charset="0"/>
              <a:buChar char="•"/>
            </a:pPr>
            <a:r>
              <a:rPr lang="en-GB" sz="2600" dirty="0"/>
              <a:t>Physical Development and Movement</a:t>
            </a:r>
          </a:p>
          <a:p>
            <a:pPr marL="457200" indent="-457200" algn="l">
              <a:buFont typeface="Arial" panose="020B0604020202020204" pitchFamily="34" charset="0"/>
              <a:buChar char="•"/>
            </a:pPr>
            <a:r>
              <a:rPr lang="en-GB" sz="2600" dirty="0"/>
              <a:t>Healthy eating and drinking</a:t>
            </a:r>
          </a:p>
          <a:p>
            <a:pPr marL="457200" indent="-457200" algn="l">
              <a:buFont typeface="Arial" panose="020B0604020202020204" pitchFamily="34" charset="0"/>
              <a:buChar char="•"/>
            </a:pPr>
            <a:r>
              <a:rPr lang="en-GB" sz="2600" dirty="0"/>
              <a:t>Good Sleeping Patterns</a:t>
            </a:r>
          </a:p>
          <a:p>
            <a:pPr marL="457200" indent="-457200" algn="l">
              <a:buFont typeface="Arial" panose="020B0604020202020204" pitchFamily="34" charset="0"/>
              <a:buChar char="•"/>
            </a:pPr>
            <a:r>
              <a:rPr lang="en-GB" sz="2600" dirty="0"/>
              <a:t>Screen time reduction</a:t>
            </a:r>
          </a:p>
          <a:p>
            <a:pPr marL="457200" indent="-457200" algn="l">
              <a:buFont typeface="Arial" panose="020B0604020202020204" pitchFamily="34" charset="0"/>
              <a:buChar char="•"/>
            </a:pPr>
            <a:r>
              <a:rPr lang="en-GB" sz="2600" dirty="0"/>
              <a:t>Good dental health for Happy Smiles</a:t>
            </a:r>
          </a:p>
          <a:p>
            <a:pPr marL="457200" indent="-457200" algn="l">
              <a:buFont typeface="Arial" panose="020B0604020202020204" pitchFamily="34" charset="0"/>
              <a:buChar char="•"/>
            </a:pPr>
            <a:r>
              <a:rPr lang="en-GB" sz="2600" dirty="0"/>
              <a:t>Mental Health and Well-being </a:t>
            </a:r>
          </a:p>
          <a:p>
            <a:pPr marL="457200" indent="-457200" algn="l">
              <a:buFont typeface="Arial" panose="020B0604020202020204" pitchFamily="34" charset="0"/>
              <a:buChar char="•"/>
            </a:pPr>
            <a:endParaRPr lang="en-GB" sz="2600" dirty="0"/>
          </a:p>
        </p:txBody>
      </p:sp>
      <p:sp>
        <p:nvSpPr>
          <p:cNvPr id="5" name="TextBox 4"/>
          <p:cNvSpPr txBox="1"/>
          <p:nvPr/>
        </p:nvSpPr>
        <p:spPr>
          <a:xfrm>
            <a:off x="683568" y="729793"/>
            <a:ext cx="5788367" cy="369332"/>
          </a:xfrm>
          <a:prstGeom prst="rect">
            <a:avLst/>
          </a:prstGeom>
          <a:solidFill>
            <a:srgbClr val="7030A0"/>
          </a:solidFill>
        </p:spPr>
        <p:txBody>
          <a:bodyPr wrap="square" rtlCol="0">
            <a:spAutoFit/>
          </a:bodyPr>
          <a:lstStyle/>
          <a:p>
            <a:pPr algn="ctr"/>
            <a:r>
              <a:rPr lang="en-GB" b="1" dirty="0">
                <a:solidFill>
                  <a:schemeClr val="bg1"/>
                </a:solidFill>
              </a:rPr>
              <a:t>Happy Healthy Kids</a:t>
            </a:r>
          </a:p>
        </p:txBody>
      </p:sp>
      <p:sp>
        <p:nvSpPr>
          <p:cNvPr id="7" name="Title 1"/>
          <p:cNvSpPr txBox="1">
            <a:spLocks/>
          </p:cNvSpPr>
          <p:nvPr/>
        </p:nvSpPr>
        <p:spPr>
          <a:xfrm>
            <a:off x="467544" y="6150217"/>
            <a:ext cx="8196278" cy="519143"/>
          </a:xfrm>
          <a:prstGeom prst="rect">
            <a:avLst/>
          </a:prstGeom>
          <a:solidFill>
            <a:srgbClr val="E329A5"/>
          </a:solidFill>
        </p:spPr>
        <p:txBody>
          <a:bodyPr anchor="ctr">
            <a:noAutofit/>
          </a:bodyPr>
          <a:lstStyle>
            <a:lvl1pPr algn="l" defTabSz="914400" rtl="0" eaLnBrk="1" latinLnBrk="0" hangingPunct="1">
              <a:spcBef>
                <a:spcPct val="0"/>
              </a:spcBef>
              <a:buNone/>
              <a:defRPr sz="2000" b="1" kern="1200" baseline="0">
                <a:solidFill>
                  <a:schemeClr val="bg1"/>
                </a:solidFill>
                <a:latin typeface="+mj-lt"/>
                <a:ea typeface="+mj-ea"/>
                <a:cs typeface="+mj-cs"/>
              </a:defRPr>
            </a:lvl1pPr>
          </a:lstStyle>
          <a:p>
            <a:pPr algn="ctr"/>
            <a:r>
              <a:rPr lang="en-GB" sz="2400"/>
              <a:t>Getting Ready to Learn</a:t>
            </a:r>
            <a:endParaRPr lang="en-GB" sz="2400" dirty="0"/>
          </a:p>
        </p:txBody>
      </p:sp>
      <p:sp>
        <p:nvSpPr>
          <p:cNvPr id="8" name="TextBox 7"/>
          <p:cNvSpPr txBox="1"/>
          <p:nvPr/>
        </p:nvSpPr>
        <p:spPr>
          <a:xfrm>
            <a:off x="971600" y="1717850"/>
            <a:ext cx="1656184" cy="584775"/>
          </a:xfrm>
          <a:prstGeom prst="rect">
            <a:avLst/>
          </a:prstGeom>
          <a:noFill/>
        </p:spPr>
        <p:txBody>
          <a:bodyPr wrap="square" rtlCol="0">
            <a:spAutoFit/>
          </a:bodyPr>
          <a:lstStyle/>
          <a:p>
            <a:r>
              <a:rPr lang="en-GB" sz="3200" b="1" dirty="0">
                <a:solidFill>
                  <a:srgbClr val="00B050"/>
                </a:solidFill>
              </a:rPr>
              <a:t>Areas:</a:t>
            </a:r>
          </a:p>
        </p:txBody>
      </p:sp>
      <p:pic>
        <p:nvPicPr>
          <p:cNvPr id="9" name="Picture 2" descr="C:\Users\McEvoyh\Desktop\Drawings\holding hands and walk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6062" y="363760"/>
            <a:ext cx="1737760" cy="11013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6644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2396882"/>
            <a:ext cx="7992888" cy="3721968"/>
          </a:xfrm>
        </p:spPr>
        <p:txBody>
          <a:bodyPr/>
          <a:lstStyle/>
          <a:p>
            <a:pPr algn="l">
              <a:buBlip>
                <a:blip r:embed="rId3"/>
              </a:buBlip>
            </a:pPr>
            <a:r>
              <a:rPr lang="en-GB" altLang="en-US" sz="2600" dirty="0">
                <a:solidFill>
                  <a:srgbClr val="002060"/>
                </a:solidFill>
              </a:rPr>
              <a:t>To explore the benefits of exercise for pre-school children</a:t>
            </a:r>
          </a:p>
          <a:p>
            <a:pPr algn="l"/>
            <a:endParaRPr lang="en-GB" altLang="en-US" sz="1400" dirty="0">
              <a:solidFill>
                <a:srgbClr val="002060"/>
              </a:solidFill>
            </a:endParaRPr>
          </a:p>
          <a:p>
            <a:pPr algn="l">
              <a:buBlip>
                <a:blip r:embed="rId3"/>
              </a:buBlip>
            </a:pPr>
            <a:r>
              <a:rPr lang="en-GB" altLang="en-US" sz="2600" dirty="0">
                <a:solidFill>
                  <a:srgbClr val="002060"/>
                </a:solidFill>
              </a:rPr>
              <a:t>To share how experiences in pre-school support physical development</a:t>
            </a:r>
          </a:p>
          <a:p>
            <a:pPr algn="l"/>
            <a:endParaRPr lang="en-GB" altLang="en-US" sz="1400" dirty="0">
              <a:solidFill>
                <a:srgbClr val="002060"/>
              </a:solidFill>
            </a:endParaRPr>
          </a:p>
          <a:p>
            <a:pPr algn="l">
              <a:buBlip>
                <a:blip r:embed="rId3"/>
              </a:buBlip>
            </a:pPr>
            <a:r>
              <a:rPr lang="en-GB" altLang="en-US" sz="2600" dirty="0">
                <a:solidFill>
                  <a:srgbClr val="002060"/>
                </a:solidFill>
              </a:rPr>
              <a:t>To support parents to increase children’s physical activity and to reduce screen time at home</a:t>
            </a:r>
          </a:p>
          <a:p>
            <a:endParaRPr lang="en-GB" sz="2600" dirty="0"/>
          </a:p>
        </p:txBody>
      </p:sp>
      <p:sp>
        <p:nvSpPr>
          <p:cNvPr id="5" name="TextBox 4"/>
          <p:cNvSpPr txBox="1"/>
          <p:nvPr/>
        </p:nvSpPr>
        <p:spPr>
          <a:xfrm>
            <a:off x="683568" y="729793"/>
            <a:ext cx="5788367" cy="369332"/>
          </a:xfrm>
          <a:prstGeom prst="rect">
            <a:avLst/>
          </a:prstGeom>
          <a:solidFill>
            <a:srgbClr val="7030A0"/>
          </a:solidFill>
        </p:spPr>
        <p:txBody>
          <a:bodyPr wrap="square" rtlCol="0">
            <a:spAutoFit/>
          </a:bodyPr>
          <a:lstStyle/>
          <a:p>
            <a:pPr algn="ctr"/>
            <a:r>
              <a:rPr lang="en-GB" b="1" dirty="0">
                <a:solidFill>
                  <a:schemeClr val="bg1"/>
                </a:solidFill>
              </a:rPr>
              <a:t>Happy Healthy Kids</a:t>
            </a:r>
          </a:p>
        </p:txBody>
      </p:sp>
      <p:sp>
        <p:nvSpPr>
          <p:cNvPr id="7" name="Title 1"/>
          <p:cNvSpPr txBox="1">
            <a:spLocks/>
          </p:cNvSpPr>
          <p:nvPr/>
        </p:nvSpPr>
        <p:spPr>
          <a:xfrm>
            <a:off x="467544" y="6150217"/>
            <a:ext cx="8196278" cy="519143"/>
          </a:xfrm>
          <a:prstGeom prst="rect">
            <a:avLst/>
          </a:prstGeom>
          <a:solidFill>
            <a:srgbClr val="E329A5"/>
          </a:solidFill>
        </p:spPr>
        <p:txBody>
          <a:bodyPr anchor="ctr">
            <a:noAutofit/>
          </a:bodyPr>
          <a:lstStyle>
            <a:lvl1pPr algn="l" defTabSz="914400" rtl="0" eaLnBrk="1" latinLnBrk="0" hangingPunct="1">
              <a:spcBef>
                <a:spcPct val="0"/>
              </a:spcBef>
              <a:buNone/>
              <a:defRPr sz="2000" b="1" kern="1200" baseline="0">
                <a:solidFill>
                  <a:schemeClr val="bg1"/>
                </a:solidFill>
                <a:latin typeface="+mj-lt"/>
                <a:ea typeface="+mj-ea"/>
                <a:cs typeface="+mj-cs"/>
              </a:defRPr>
            </a:lvl1pPr>
          </a:lstStyle>
          <a:p>
            <a:pPr algn="ctr"/>
            <a:r>
              <a:rPr lang="en-GB" sz="2400"/>
              <a:t>Getting Ready to Learn</a:t>
            </a:r>
            <a:endParaRPr lang="en-GB" sz="2400" dirty="0"/>
          </a:p>
        </p:txBody>
      </p:sp>
      <p:sp>
        <p:nvSpPr>
          <p:cNvPr id="8" name="TextBox 7"/>
          <p:cNvSpPr txBox="1"/>
          <p:nvPr/>
        </p:nvSpPr>
        <p:spPr>
          <a:xfrm>
            <a:off x="971600" y="1717850"/>
            <a:ext cx="1656184" cy="584775"/>
          </a:xfrm>
          <a:prstGeom prst="rect">
            <a:avLst/>
          </a:prstGeom>
          <a:noFill/>
        </p:spPr>
        <p:txBody>
          <a:bodyPr wrap="square" rtlCol="0">
            <a:spAutoFit/>
          </a:bodyPr>
          <a:lstStyle/>
          <a:p>
            <a:r>
              <a:rPr lang="en-GB" sz="3200" b="1" dirty="0">
                <a:solidFill>
                  <a:srgbClr val="00B050"/>
                </a:solidFill>
              </a:rPr>
              <a:t>Aims:</a:t>
            </a:r>
          </a:p>
        </p:txBody>
      </p:sp>
      <p:pic>
        <p:nvPicPr>
          <p:cNvPr id="9" name="Picture 2" descr="C:\Users\McEvoyh\Desktop\Drawings\holding hands and walk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26062" y="363760"/>
            <a:ext cx="1737760" cy="11013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210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3200" dirty="0"/>
              <a:t>Getting Ready to Learn</a:t>
            </a:r>
          </a:p>
        </p:txBody>
      </p:sp>
      <p:sp>
        <p:nvSpPr>
          <p:cNvPr id="6" name="Rectangle 4"/>
          <p:cNvSpPr>
            <a:spLocks noGrp="1" noChangeArrowheads="1"/>
          </p:cNvSpPr>
          <p:nvPr>
            <p:ph type="body" sz="half" idx="2"/>
          </p:nvPr>
        </p:nvSpPr>
        <p:spPr>
          <a:xfrm>
            <a:off x="875333" y="1772816"/>
            <a:ext cx="7488832" cy="3096344"/>
          </a:xfrm>
        </p:spPr>
        <p:txBody>
          <a:bodyPr>
            <a:normAutofit lnSpcReduction="10000"/>
          </a:bodyPr>
          <a:lstStyle/>
          <a:p>
            <a:r>
              <a:rPr lang="en-GB" b="0" dirty="0">
                <a:solidFill>
                  <a:srgbClr val="FFCC99"/>
                </a:solidFill>
              </a:rPr>
              <a:t>W</a:t>
            </a:r>
            <a:endParaRPr lang="en-GB" altLang="en-US" sz="4000" dirty="0">
              <a:solidFill>
                <a:srgbClr val="002060"/>
              </a:solidFill>
            </a:endParaRPr>
          </a:p>
          <a:p>
            <a:pPr algn="l" eaLnBrk="1" hangingPunct="1">
              <a:buFontTx/>
              <a:buNone/>
              <a:defRPr/>
            </a:pPr>
            <a:r>
              <a:rPr lang="en-US" sz="3600" dirty="0">
                <a:solidFill>
                  <a:srgbClr val="002060"/>
                </a:solidFill>
              </a:rPr>
              <a:t>Children love using their bodies to walk, run, jump, crawl and climb.</a:t>
            </a:r>
          </a:p>
          <a:p>
            <a:pPr algn="l" eaLnBrk="1" hangingPunct="1">
              <a:buFontTx/>
              <a:buNone/>
              <a:defRPr/>
            </a:pPr>
            <a:r>
              <a:rPr lang="en-US" sz="3600" dirty="0">
                <a:solidFill>
                  <a:srgbClr val="002060"/>
                </a:solidFill>
              </a:rPr>
              <a:t>The more opportunities you give them to burn off some energy,  the happier they will be.</a:t>
            </a:r>
          </a:p>
        </p:txBody>
      </p:sp>
      <p:grpSp>
        <p:nvGrpSpPr>
          <p:cNvPr id="4" name="Group 3"/>
          <p:cNvGrpSpPr/>
          <p:nvPr/>
        </p:nvGrpSpPr>
        <p:grpSpPr>
          <a:xfrm>
            <a:off x="552186" y="134923"/>
            <a:ext cx="7841176" cy="1189741"/>
            <a:chOff x="552186" y="134923"/>
            <a:chExt cx="7841176" cy="1189741"/>
          </a:xfrm>
        </p:grpSpPr>
        <p:pic>
          <p:nvPicPr>
            <p:cNvPr id="5" name="Picture 2" descr="C:\Users\McEvoyh\Desktop\Drawings\holding hands and walk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134923"/>
              <a:ext cx="1877146" cy="118974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52186" y="545127"/>
              <a:ext cx="5788367" cy="369332"/>
            </a:xfrm>
            <a:prstGeom prst="rect">
              <a:avLst/>
            </a:prstGeom>
            <a:solidFill>
              <a:srgbClr val="7030A0"/>
            </a:solidFill>
          </p:spPr>
          <p:txBody>
            <a:bodyPr wrap="square" rtlCol="0">
              <a:spAutoFit/>
            </a:bodyPr>
            <a:lstStyle/>
            <a:p>
              <a:pPr algn="ctr"/>
              <a:r>
                <a:rPr lang="en-GB" b="1" dirty="0">
                  <a:solidFill>
                    <a:schemeClr val="bg1"/>
                  </a:solidFill>
                </a:rPr>
                <a:t>Happy Healthy Kids</a:t>
              </a:r>
            </a:p>
          </p:txBody>
        </p:sp>
      </p:grpSp>
      <p:sp>
        <p:nvSpPr>
          <p:cNvPr id="8" name="TextBox 7"/>
          <p:cNvSpPr txBox="1"/>
          <p:nvPr/>
        </p:nvSpPr>
        <p:spPr>
          <a:xfrm>
            <a:off x="2600164" y="5085184"/>
            <a:ext cx="6048672" cy="369332"/>
          </a:xfrm>
          <a:prstGeom prst="rect">
            <a:avLst/>
          </a:prstGeom>
          <a:noFill/>
        </p:spPr>
        <p:txBody>
          <a:bodyPr wrap="square" rtlCol="0">
            <a:spAutoFit/>
          </a:bodyPr>
          <a:lstStyle/>
          <a:p>
            <a:r>
              <a:rPr lang="en-GB" i="1" dirty="0"/>
              <a:t>Adapted from </a:t>
            </a:r>
            <a:r>
              <a:rPr lang="en-GB" b="1" i="1" dirty="0">
                <a:solidFill>
                  <a:srgbClr val="00CC00"/>
                </a:solidFill>
              </a:rPr>
              <a:t>Birth</a:t>
            </a:r>
            <a:r>
              <a:rPr lang="en-GB" b="1" i="1" dirty="0"/>
              <a:t> </a:t>
            </a:r>
            <a:r>
              <a:rPr lang="en-GB" b="1" i="1" dirty="0">
                <a:solidFill>
                  <a:srgbClr val="00CC00"/>
                </a:solidFill>
              </a:rPr>
              <a:t>to Five    </a:t>
            </a:r>
            <a:r>
              <a:rPr lang="en-GB" i="1" dirty="0"/>
              <a:t>Health and Social Care   page 75</a:t>
            </a:r>
            <a:endParaRPr lang="en-GB" dirty="0"/>
          </a:p>
        </p:txBody>
      </p:sp>
    </p:spTree>
    <p:extLst>
      <p:ext uri="{BB962C8B-B14F-4D97-AF65-F5344CB8AC3E}">
        <p14:creationId xmlns:p14="http://schemas.microsoft.com/office/powerpoint/2010/main" val="51946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52186" y="1988840"/>
            <a:ext cx="8196278" cy="3877985"/>
          </a:xfrm>
          <a:prstGeom prst="rect">
            <a:avLst/>
          </a:prstGeom>
          <a:noFill/>
        </p:spPr>
        <p:txBody>
          <a:bodyPr wrap="square" rtlCol="0">
            <a:spAutoFit/>
          </a:bodyPr>
          <a:lstStyle/>
          <a:p>
            <a:r>
              <a:rPr lang="en-GB" sz="2800" b="1" dirty="0">
                <a:solidFill>
                  <a:srgbClr val="00B050"/>
                </a:solidFill>
              </a:rPr>
              <a:t>Physical development :</a:t>
            </a:r>
          </a:p>
          <a:p>
            <a:endParaRPr lang="en-GB" sz="1400" dirty="0"/>
          </a:p>
          <a:p>
            <a:pPr marL="457200" indent="-457200">
              <a:buFont typeface="Arial" panose="020B0604020202020204" pitchFamily="34" charset="0"/>
              <a:buChar char="•"/>
            </a:pPr>
            <a:r>
              <a:rPr lang="en-GB" sz="2800" dirty="0"/>
              <a:t>helps</a:t>
            </a:r>
            <a:r>
              <a:rPr lang="en-GB" sz="2800" b="1" dirty="0">
                <a:solidFill>
                  <a:srgbClr val="00B050"/>
                </a:solidFill>
              </a:rPr>
              <a:t> </a:t>
            </a:r>
            <a:r>
              <a:rPr lang="en-GB" sz="2800" dirty="0"/>
              <a:t>children sleep better</a:t>
            </a:r>
          </a:p>
          <a:p>
            <a:pPr marL="171450" indent="-171450">
              <a:buFont typeface="Arial" panose="020B0604020202020204" pitchFamily="34" charset="0"/>
              <a:buChar char="•"/>
            </a:pPr>
            <a:endParaRPr lang="en-GB" sz="1200" dirty="0"/>
          </a:p>
          <a:p>
            <a:pPr marL="457200" indent="-457200">
              <a:buFont typeface="Arial" panose="020B0604020202020204" pitchFamily="34" charset="0"/>
              <a:buChar char="•"/>
            </a:pPr>
            <a:r>
              <a:rPr lang="en-GB" sz="2800" dirty="0"/>
              <a:t>improves muscle development </a:t>
            </a:r>
          </a:p>
          <a:p>
            <a:endParaRPr lang="en-GB" sz="1200" dirty="0"/>
          </a:p>
          <a:p>
            <a:pPr marL="457200" indent="-457200">
              <a:buFont typeface="Arial" panose="020B0604020202020204" pitchFamily="34" charset="0"/>
              <a:buChar char="•"/>
            </a:pPr>
            <a:r>
              <a:rPr lang="en-GB" sz="2800" dirty="0"/>
              <a:t>builds general fitness</a:t>
            </a:r>
          </a:p>
          <a:p>
            <a:pPr marL="457200" indent="-457200">
              <a:buFont typeface="Arial" panose="020B0604020202020204" pitchFamily="34" charset="0"/>
              <a:buChar char="•"/>
            </a:pPr>
            <a:endParaRPr lang="en-GB" sz="1200" dirty="0"/>
          </a:p>
          <a:p>
            <a:pPr marL="457200" indent="-457200">
              <a:buFont typeface="Arial" panose="020B0604020202020204" pitchFamily="34" charset="0"/>
              <a:buChar char="•"/>
            </a:pPr>
            <a:r>
              <a:rPr lang="en-GB" sz="2800" dirty="0"/>
              <a:t>lays down habits that will help children grow into    fit, healthy adults</a:t>
            </a:r>
          </a:p>
          <a:p>
            <a:endParaRPr lang="en-GB" sz="2800" dirty="0"/>
          </a:p>
        </p:txBody>
      </p:sp>
      <p:sp>
        <p:nvSpPr>
          <p:cNvPr id="2" name="Title 1"/>
          <p:cNvSpPr>
            <a:spLocks noGrp="1"/>
          </p:cNvSpPr>
          <p:nvPr>
            <p:ph type="title"/>
          </p:nvPr>
        </p:nvSpPr>
        <p:spPr>
          <a:xfrm>
            <a:off x="467544" y="6150217"/>
            <a:ext cx="8196278" cy="519143"/>
          </a:xfrm>
        </p:spPr>
        <p:txBody>
          <a:bodyPr anchor="ctr">
            <a:noAutofit/>
          </a:bodyPr>
          <a:lstStyle/>
          <a:p>
            <a:pPr algn="ctr"/>
            <a:r>
              <a:rPr lang="en-GB" sz="2400" dirty="0"/>
              <a:t>Getting Ready to Learn</a:t>
            </a:r>
          </a:p>
        </p:txBody>
      </p:sp>
      <p:sp>
        <p:nvSpPr>
          <p:cNvPr id="5" name="TextBox 4"/>
          <p:cNvSpPr txBox="1"/>
          <p:nvPr/>
        </p:nvSpPr>
        <p:spPr>
          <a:xfrm>
            <a:off x="372166" y="1340768"/>
            <a:ext cx="8136904" cy="584775"/>
          </a:xfrm>
          <a:prstGeom prst="rect">
            <a:avLst/>
          </a:prstGeom>
          <a:noFill/>
        </p:spPr>
        <p:txBody>
          <a:bodyPr wrap="square" rtlCol="0">
            <a:spAutoFit/>
          </a:bodyPr>
          <a:lstStyle/>
          <a:p>
            <a:r>
              <a:rPr lang="en-GB" sz="3200" b="1" dirty="0">
                <a:solidFill>
                  <a:srgbClr val="002060"/>
                </a:solidFill>
              </a:rPr>
              <a:t>Why is physical development so important?</a:t>
            </a:r>
          </a:p>
        </p:txBody>
      </p:sp>
      <p:grpSp>
        <p:nvGrpSpPr>
          <p:cNvPr id="9" name="Group 8"/>
          <p:cNvGrpSpPr/>
          <p:nvPr/>
        </p:nvGrpSpPr>
        <p:grpSpPr>
          <a:xfrm>
            <a:off x="552186" y="134923"/>
            <a:ext cx="7841176" cy="1189741"/>
            <a:chOff x="552186" y="134923"/>
            <a:chExt cx="7841176" cy="1189741"/>
          </a:xfrm>
        </p:grpSpPr>
        <p:pic>
          <p:nvPicPr>
            <p:cNvPr id="7" name="Picture 2" descr="C:\Users\McEvoyh\Desktop\Drawings\holding hands and walk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134923"/>
              <a:ext cx="1877146" cy="118974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52186" y="545127"/>
              <a:ext cx="5788367" cy="369332"/>
            </a:xfrm>
            <a:prstGeom prst="rect">
              <a:avLst/>
            </a:prstGeom>
            <a:solidFill>
              <a:srgbClr val="7030A0"/>
            </a:solidFill>
          </p:spPr>
          <p:txBody>
            <a:bodyPr wrap="square" rtlCol="0">
              <a:spAutoFit/>
            </a:bodyPr>
            <a:lstStyle/>
            <a:p>
              <a:pPr algn="ctr"/>
              <a:r>
                <a:rPr lang="en-GB" b="1" dirty="0">
                  <a:solidFill>
                    <a:schemeClr val="bg1"/>
                  </a:solidFill>
                </a:rPr>
                <a:t>Happy Healthy Kids</a:t>
              </a:r>
            </a:p>
          </p:txBody>
        </p:sp>
      </p:grpSp>
      <p:sp>
        <p:nvSpPr>
          <p:cNvPr id="10" name="TextBox 9"/>
          <p:cNvSpPr txBox="1"/>
          <p:nvPr/>
        </p:nvSpPr>
        <p:spPr>
          <a:xfrm>
            <a:off x="2469138" y="5539622"/>
            <a:ext cx="6048672" cy="369332"/>
          </a:xfrm>
          <a:prstGeom prst="rect">
            <a:avLst/>
          </a:prstGeom>
          <a:noFill/>
        </p:spPr>
        <p:txBody>
          <a:bodyPr wrap="square" rtlCol="0">
            <a:spAutoFit/>
          </a:bodyPr>
          <a:lstStyle/>
          <a:p>
            <a:r>
              <a:rPr lang="en-GB" i="1" dirty="0"/>
              <a:t>Adapted from </a:t>
            </a:r>
            <a:r>
              <a:rPr lang="en-GB" b="1" i="1" dirty="0">
                <a:solidFill>
                  <a:srgbClr val="00CC00"/>
                </a:solidFill>
              </a:rPr>
              <a:t>Birth</a:t>
            </a:r>
            <a:r>
              <a:rPr lang="en-GB" b="1" i="1" dirty="0"/>
              <a:t> </a:t>
            </a:r>
            <a:r>
              <a:rPr lang="en-GB" b="1" i="1" dirty="0">
                <a:solidFill>
                  <a:srgbClr val="00CC00"/>
                </a:solidFill>
              </a:rPr>
              <a:t>to Five    </a:t>
            </a:r>
            <a:r>
              <a:rPr lang="en-GB" i="1" dirty="0"/>
              <a:t>Health and Social Care   page 75</a:t>
            </a:r>
            <a:endParaRPr lang="en-GB" dirty="0"/>
          </a:p>
        </p:txBody>
      </p:sp>
    </p:spTree>
    <p:extLst>
      <p:ext uri="{BB962C8B-B14F-4D97-AF65-F5344CB8AC3E}">
        <p14:creationId xmlns:p14="http://schemas.microsoft.com/office/powerpoint/2010/main" val="3105024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52186" y="1988840"/>
            <a:ext cx="8196278" cy="4985980"/>
          </a:xfrm>
          <a:prstGeom prst="rect">
            <a:avLst/>
          </a:prstGeom>
          <a:noFill/>
        </p:spPr>
        <p:txBody>
          <a:bodyPr wrap="square" rtlCol="0">
            <a:spAutoFit/>
          </a:bodyPr>
          <a:lstStyle/>
          <a:p>
            <a:r>
              <a:rPr lang="en-GB" sz="2800" b="1" dirty="0">
                <a:solidFill>
                  <a:srgbClr val="00B050"/>
                </a:solidFill>
              </a:rPr>
              <a:t>Physical development:</a:t>
            </a:r>
          </a:p>
          <a:p>
            <a:endParaRPr lang="en-GB" sz="1400" dirty="0"/>
          </a:p>
          <a:p>
            <a:pPr marL="457200" indent="-457200">
              <a:buFont typeface="Arial" panose="020B0604020202020204" pitchFamily="34" charset="0"/>
              <a:buChar char="•"/>
            </a:pPr>
            <a:r>
              <a:rPr lang="en-GB" sz="2800" dirty="0"/>
              <a:t>enables the child to explore and manipulate the environment</a:t>
            </a:r>
          </a:p>
          <a:p>
            <a:pPr marL="171450" indent="-171450">
              <a:buFont typeface="Arial" panose="020B0604020202020204" pitchFamily="34" charset="0"/>
              <a:buChar char="•"/>
            </a:pPr>
            <a:endParaRPr lang="en-GB" sz="1200" dirty="0"/>
          </a:p>
          <a:p>
            <a:pPr marL="457200" indent="-457200">
              <a:buFont typeface="Arial" panose="020B0604020202020204" pitchFamily="34" charset="0"/>
              <a:buChar char="•"/>
            </a:pPr>
            <a:r>
              <a:rPr lang="en-GB" sz="2800" dirty="0"/>
              <a:t>establishes and develops social–personal skills</a:t>
            </a:r>
          </a:p>
          <a:p>
            <a:r>
              <a:rPr lang="en-GB" sz="2800" dirty="0"/>
              <a:t> </a:t>
            </a:r>
          </a:p>
          <a:p>
            <a:pPr marL="457200" indent="-457200">
              <a:buFont typeface="Arial" panose="020B0604020202020204" pitchFamily="34" charset="0"/>
              <a:buChar char="•"/>
            </a:pPr>
            <a:r>
              <a:rPr lang="en-GB" sz="2800" dirty="0"/>
              <a:t>provides an outlet for creativity</a:t>
            </a:r>
          </a:p>
          <a:p>
            <a:pPr marL="171450" indent="-171450">
              <a:buFont typeface="Arial" panose="020B0604020202020204" pitchFamily="34" charset="0"/>
              <a:buChar char="•"/>
            </a:pPr>
            <a:endParaRPr lang="en-GB" sz="1200" dirty="0"/>
          </a:p>
          <a:p>
            <a:pPr marL="457200" indent="-457200">
              <a:buFont typeface="Arial" panose="020B0604020202020204" pitchFamily="34" charset="0"/>
              <a:buChar char="•"/>
            </a:pPr>
            <a:r>
              <a:rPr lang="en-GB" sz="2800" dirty="0"/>
              <a:t>is an avenue for fun and personal satisfaction</a:t>
            </a:r>
          </a:p>
          <a:p>
            <a:r>
              <a:rPr lang="en-GB" sz="2800" dirty="0"/>
              <a:t>                                                                       </a:t>
            </a:r>
          </a:p>
          <a:p>
            <a:r>
              <a:rPr lang="en-GB" sz="2800" i="1" dirty="0">
                <a:solidFill>
                  <a:srgbClr val="002060"/>
                </a:solidFill>
              </a:rPr>
              <a:t>                                                                        </a:t>
            </a:r>
          </a:p>
          <a:p>
            <a:endParaRPr lang="en-GB" sz="2800" dirty="0"/>
          </a:p>
        </p:txBody>
      </p:sp>
      <p:sp>
        <p:nvSpPr>
          <p:cNvPr id="2" name="Title 1"/>
          <p:cNvSpPr>
            <a:spLocks noGrp="1"/>
          </p:cNvSpPr>
          <p:nvPr>
            <p:ph type="title"/>
          </p:nvPr>
        </p:nvSpPr>
        <p:spPr>
          <a:xfrm>
            <a:off x="523383" y="6053301"/>
            <a:ext cx="8196278" cy="519143"/>
          </a:xfrm>
        </p:spPr>
        <p:txBody>
          <a:bodyPr anchor="ctr">
            <a:noAutofit/>
          </a:bodyPr>
          <a:lstStyle/>
          <a:p>
            <a:pPr algn="ctr"/>
            <a:r>
              <a:rPr lang="en-GB" sz="2400" dirty="0"/>
              <a:t>Getting Ready to Learn</a:t>
            </a:r>
          </a:p>
        </p:txBody>
      </p:sp>
      <p:sp>
        <p:nvSpPr>
          <p:cNvPr id="5" name="TextBox 4"/>
          <p:cNvSpPr txBox="1"/>
          <p:nvPr/>
        </p:nvSpPr>
        <p:spPr>
          <a:xfrm>
            <a:off x="372166" y="1340768"/>
            <a:ext cx="8592322" cy="584775"/>
          </a:xfrm>
          <a:prstGeom prst="rect">
            <a:avLst/>
          </a:prstGeom>
          <a:noFill/>
        </p:spPr>
        <p:txBody>
          <a:bodyPr wrap="square" rtlCol="0">
            <a:spAutoFit/>
          </a:bodyPr>
          <a:lstStyle/>
          <a:p>
            <a:r>
              <a:rPr lang="en-GB" sz="3200" b="1" dirty="0">
                <a:solidFill>
                  <a:srgbClr val="002060"/>
                </a:solidFill>
              </a:rPr>
              <a:t>Why is physical development so important? </a:t>
            </a:r>
            <a:r>
              <a:rPr lang="en-GB" sz="2800" b="1" dirty="0">
                <a:solidFill>
                  <a:srgbClr val="002060"/>
                </a:solidFill>
              </a:rPr>
              <a:t>contd.</a:t>
            </a:r>
            <a:endParaRPr lang="en-GB" sz="3200" b="1" dirty="0">
              <a:solidFill>
                <a:srgbClr val="002060"/>
              </a:solidFill>
            </a:endParaRPr>
          </a:p>
        </p:txBody>
      </p:sp>
      <p:grpSp>
        <p:nvGrpSpPr>
          <p:cNvPr id="9" name="Group 8"/>
          <p:cNvGrpSpPr/>
          <p:nvPr/>
        </p:nvGrpSpPr>
        <p:grpSpPr>
          <a:xfrm>
            <a:off x="552186" y="134923"/>
            <a:ext cx="7841176" cy="1189741"/>
            <a:chOff x="552186" y="134923"/>
            <a:chExt cx="7841176" cy="1189741"/>
          </a:xfrm>
        </p:grpSpPr>
        <p:pic>
          <p:nvPicPr>
            <p:cNvPr id="7" name="Picture 2" descr="C:\Users\McEvoyh\Desktop\Drawings\holding hands and walk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134923"/>
              <a:ext cx="1877146" cy="118974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52186" y="545127"/>
              <a:ext cx="5788367" cy="369332"/>
            </a:xfrm>
            <a:prstGeom prst="rect">
              <a:avLst/>
            </a:prstGeom>
            <a:solidFill>
              <a:srgbClr val="7030A0"/>
            </a:solidFill>
          </p:spPr>
          <p:txBody>
            <a:bodyPr wrap="square" rtlCol="0">
              <a:spAutoFit/>
            </a:bodyPr>
            <a:lstStyle/>
            <a:p>
              <a:pPr algn="ctr"/>
              <a:r>
                <a:rPr lang="en-GB" b="1" dirty="0">
                  <a:solidFill>
                    <a:schemeClr val="bg1"/>
                  </a:solidFill>
                </a:rPr>
                <a:t>Happy Healthy Kids</a:t>
              </a:r>
            </a:p>
          </p:txBody>
        </p:sp>
      </p:grpSp>
    </p:spTree>
    <p:extLst>
      <p:ext uri="{BB962C8B-B14F-4D97-AF65-F5344CB8AC3E}">
        <p14:creationId xmlns:p14="http://schemas.microsoft.com/office/powerpoint/2010/main" val="2916652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p:cNvSpPr txBox="1">
            <a:spLocks noChangeArrowheads="1"/>
          </p:cNvSpPr>
          <p:nvPr/>
        </p:nvSpPr>
        <p:spPr>
          <a:xfrm>
            <a:off x="2005867" y="1556792"/>
            <a:ext cx="4768875" cy="1152127"/>
          </a:xfrm>
          <a:prstGeom prst="rect">
            <a:avLst/>
          </a:prstGeom>
          <a:noFill/>
        </p:spPr>
        <p:txBody>
          <a:bodyPr vert="horz" lIns="91440" tIns="45720" rIns="91440" bIns="45720" rtlCol="0" anchor="b">
            <a:noAutofit/>
          </a:bodyPr>
          <a:lstStyle>
            <a:lvl1pPr algn="l" defTabSz="914400" rtl="0" eaLnBrk="1" latinLnBrk="0" hangingPunct="1">
              <a:spcBef>
                <a:spcPct val="0"/>
              </a:spcBef>
              <a:buNone/>
              <a:defRPr sz="2000" b="1" kern="1200" baseline="0">
                <a:solidFill>
                  <a:schemeClr val="bg1"/>
                </a:solidFill>
                <a:latin typeface="+mj-lt"/>
                <a:ea typeface="+mj-ea"/>
                <a:cs typeface="+mj-cs"/>
              </a:defRPr>
            </a:lvl1pPr>
          </a:lstStyle>
          <a:p>
            <a:pPr algn="ctr">
              <a:defRPr/>
            </a:pPr>
            <a:r>
              <a:rPr lang="en-GB" sz="3600" dirty="0">
                <a:solidFill>
                  <a:srgbClr val="002060"/>
                </a:solidFill>
              </a:rPr>
              <a:t>Pre-requisite skills for physical development</a:t>
            </a:r>
          </a:p>
        </p:txBody>
      </p:sp>
      <p:sp>
        <p:nvSpPr>
          <p:cNvPr id="9" name="Rectangle 8"/>
          <p:cNvSpPr/>
          <p:nvPr/>
        </p:nvSpPr>
        <p:spPr>
          <a:xfrm>
            <a:off x="6656007" y="4806105"/>
            <a:ext cx="2000250" cy="70654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t>Co-ordination</a:t>
            </a:r>
          </a:p>
        </p:txBody>
      </p:sp>
      <p:sp>
        <p:nvSpPr>
          <p:cNvPr id="10" name="Rectangle 9"/>
          <p:cNvSpPr/>
          <p:nvPr/>
        </p:nvSpPr>
        <p:spPr>
          <a:xfrm>
            <a:off x="3390180" y="4104487"/>
            <a:ext cx="2000250" cy="707694"/>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t>Balance</a:t>
            </a:r>
          </a:p>
        </p:txBody>
      </p:sp>
      <p:sp>
        <p:nvSpPr>
          <p:cNvPr id="11" name="Rectangle 10"/>
          <p:cNvSpPr/>
          <p:nvPr/>
        </p:nvSpPr>
        <p:spPr>
          <a:xfrm>
            <a:off x="2414495" y="4812181"/>
            <a:ext cx="2160240" cy="700464"/>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t>Stamina</a:t>
            </a:r>
          </a:p>
        </p:txBody>
      </p:sp>
      <p:sp>
        <p:nvSpPr>
          <p:cNvPr id="12" name="Rectangle 11"/>
          <p:cNvSpPr/>
          <p:nvPr/>
        </p:nvSpPr>
        <p:spPr>
          <a:xfrm>
            <a:off x="2297718" y="3356992"/>
            <a:ext cx="2000250" cy="729181"/>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t>Fine motor control</a:t>
            </a:r>
          </a:p>
        </p:txBody>
      </p:sp>
      <p:sp>
        <p:nvSpPr>
          <p:cNvPr id="13" name="Rectangle 12"/>
          <p:cNvSpPr/>
          <p:nvPr/>
        </p:nvSpPr>
        <p:spPr>
          <a:xfrm>
            <a:off x="373819" y="4812180"/>
            <a:ext cx="2040676" cy="715473"/>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t>Muscle Strength</a:t>
            </a:r>
          </a:p>
        </p:txBody>
      </p:sp>
      <p:sp>
        <p:nvSpPr>
          <p:cNvPr id="14" name="Rectangle 13"/>
          <p:cNvSpPr/>
          <p:nvPr/>
        </p:nvSpPr>
        <p:spPr>
          <a:xfrm>
            <a:off x="4574735" y="4824951"/>
            <a:ext cx="2101844" cy="687694"/>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t>Movement</a:t>
            </a:r>
          </a:p>
        </p:txBody>
      </p:sp>
      <p:sp>
        <p:nvSpPr>
          <p:cNvPr id="15" name="Rectangle 14"/>
          <p:cNvSpPr/>
          <p:nvPr/>
        </p:nvSpPr>
        <p:spPr>
          <a:xfrm>
            <a:off x="4292141" y="3356992"/>
            <a:ext cx="2000250" cy="73361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t>Eye-hand </a:t>
            </a:r>
          </a:p>
          <a:p>
            <a:pPr algn="ctr">
              <a:defRPr/>
            </a:pPr>
            <a:r>
              <a:rPr lang="en-GB" b="1" dirty="0"/>
              <a:t>co-ordination</a:t>
            </a:r>
          </a:p>
        </p:txBody>
      </p:sp>
      <p:sp>
        <p:nvSpPr>
          <p:cNvPr id="16" name="Rectangle 15"/>
          <p:cNvSpPr/>
          <p:nvPr/>
        </p:nvSpPr>
        <p:spPr>
          <a:xfrm>
            <a:off x="1393201" y="4111717"/>
            <a:ext cx="2000250" cy="68545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t>Motor planning</a:t>
            </a:r>
          </a:p>
        </p:txBody>
      </p:sp>
      <p:sp>
        <p:nvSpPr>
          <p:cNvPr id="17" name="Rectangle 16"/>
          <p:cNvSpPr/>
          <p:nvPr/>
        </p:nvSpPr>
        <p:spPr>
          <a:xfrm>
            <a:off x="5370570" y="4114487"/>
            <a:ext cx="1976296" cy="687694"/>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t>Spatial Awareness</a:t>
            </a:r>
          </a:p>
        </p:txBody>
      </p:sp>
      <p:grpSp>
        <p:nvGrpSpPr>
          <p:cNvPr id="19" name="Group 18"/>
          <p:cNvGrpSpPr/>
          <p:nvPr/>
        </p:nvGrpSpPr>
        <p:grpSpPr>
          <a:xfrm>
            <a:off x="552186" y="134923"/>
            <a:ext cx="7841176" cy="1189741"/>
            <a:chOff x="552186" y="134923"/>
            <a:chExt cx="7841176" cy="1189741"/>
          </a:xfrm>
        </p:grpSpPr>
        <p:pic>
          <p:nvPicPr>
            <p:cNvPr id="20" name="Picture 2" descr="C:\Users\McEvoyh\Desktop\Drawings\holding hands and walk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134923"/>
              <a:ext cx="1877146" cy="1189741"/>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552186" y="545127"/>
              <a:ext cx="5788367" cy="369332"/>
            </a:xfrm>
            <a:prstGeom prst="rect">
              <a:avLst/>
            </a:prstGeom>
            <a:solidFill>
              <a:srgbClr val="7030A0"/>
            </a:solidFill>
          </p:spPr>
          <p:txBody>
            <a:bodyPr wrap="square" rtlCol="0">
              <a:spAutoFit/>
            </a:bodyPr>
            <a:lstStyle/>
            <a:p>
              <a:pPr algn="ctr"/>
              <a:r>
                <a:rPr lang="en-GB" b="1" dirty="0">
                  <a:solidFill>
                    <a:schemeClr val="bg1"/>
                  </a:solidFill>
                </a:rPr>
                <a:t>Happy Healthy Kids</a:t>
              </a:r>
            </a:p>
          </p:txBody>
        </p:sp>
      </p:grpSp>
      <p:sp>
        <p:nvSpPr>
          <p:cNvPr id="22" name="Title 1"/>
          <p:cNvSpPr>
            <a:spLocks noGrp="1"/>
          </p:cNvSpPr>
          <p:nvPr>
            <p:ph type="title"/>
          </p:nvPr>
        </p:nvSpPr>
        <p:spPr>
          <a:xfrm>
            <a:off x="467544" y="6150217"/>
            <a:ext cx="8196278" cy="519143"/>
          </a:xfrm>
        </p:spPr>
        <p:txBody>
          <a:bodyPr anchor="ctr">
            <a:noAutofit/>
          </a:bodyPr>
          <a:lstStyle/>
          <a:p>
            <a:pPr algn="ctr"/>
            <a:r>
              <a:rPr lang="en-GB" sz="2400" dirty="0"/>
              <a:t>Getting Ready to Learn</a:t>
            </a:r>
          </a:p>
        </p:txBody>
      </p:sp>
    </p:spTree>
    <p:extLst>
      <p:ext uri="{BB962C8B-B14F-4D97-AF65-F5344CB8AC3E}">
        <p14:creationId xmlns:p14="http://schemas.microsoft.com/office/powerpoint/2010/main" val="2167861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2155" y="996786"/>
            <a:ext cx="7416824" cy="1200329"/>
          </a:xfrm>
          <a:prstGeom prst="rect">
            <a:avLst/>
          </a:prstGeom>
          <a:noFill/>
        </p:spPr>
        <p:txBody>
          <a:bodyPr wrap="square" rtlCol="0">
            <a:spAutoFit/>
          </a:bodyPr>
          <a:lstStyle/>
          <a:p>
            <a:r>
              <a:rPr lang="en-GB" sz="3600" b="1" dirty="0">
                <a:solidFill>
                  <a:srgbClr val="002060"/>
                </a:solidFill>
              </a:rPr>
              <a:t>Physical Development and Movement</a:t>
            </a:r>
          </a:p>
          <a:p>
            <a:pPr algn="ctr"/>
            <a:r>
              <a:rPr lang="en-GB" sz="3600" b="1" dirty="0">
                <a:solidFill>
                  <a:srgbClr val="002060"/>
                </a:solidFill>
              </a:rPr>
              <a:t>involves :</a:t>
            </a:r>
          </a:p>
        </p:txBody>
      </p:sp>
      <p:grpSp>
        <p:nvGrpSpPr>
          <p:cNvPr id="23" name="Group 22"/>
          <p:cNvGrpSpPr/>
          <p:nvPr/>
        </p:nvGrpSpPr>
        <p:grpSpPr>
          <a:xfrm>
            <a:off x="542246" y="167220"/>
            <a:ext cx="8059508" cy="961547"/>
            <a:chOff x="542246" y="167220"/>
            <a:chExt cx="8059508" cy="961547"/>
          </a:xfrm>
        </p:grpSpPr>
        <p:pic>
          <p:nvPicPr>
            <p:cNvPr id="25" name="Picture 2" descr="C:\Users\McEvoyh\Desktop\Drawings\holding hands and walk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4648" y="167220"/>
              <a:ext cx="1517106" cy="961547"/>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p:cNvSpPr txBox="1"/>
            <p:nvPr/>
          </p:nvSpPr>
          <p:spPr>
            <a:xfrm>
              <a:off x="542246" y="438100"/>
              <a:ext cx="5788367" cy="369332"/>
            </a:xfrm>
            <a:prstGeom prst="rect">
              <a:avLst/>
            </a:prstGeom>
            <a:solidFill>
              <a:srgbClr val="7030A0"/>
            </a:solidFill>
          </p:spPr>
          <p:txBody>
            <a:bodyPr wrap="square" rtlCol="0">
              <a:spAutoFit/>
            </a:bodyPr>
            <a:lstStyle/>
            <a:p>
              <a:pPr algn="ctr"/>
              <a:r>
                <a:rPr lang="en-GB" b="1" dirty="0">
                  <a:solidFill>
                    <a:schemeClr val="bg1"/>
                  </a:solidFill>
                </a:rPr>
                <a:t>Happy Healthy Kids</a:t>
              </a:r>
            </a:p>
          </p:txBody>
        </p:sp>
      </p:grpSp>
      <p:sp>
        <p:nvSpPr>
          <p:cNvPr id="27" name="Title 1"/>
          <p:cNvSpPr txBox="1">
            <a:spLocks/>
          </p:cNvSpPr>
          <p:nvPr/>
        </p:nvSpPr>
        <p:spPr>
          <a:xfrm>
            <a:off x="467544" y="6150217"/>
            <a:ext cx="8196278" cy="519143"/>
          </a:xfrm>
          <a:prstGeom prst="rect">
            <a:avLst/>
          </a:prstGeom>
          <a:solidFill>
            <a:srgbClr val="E329A5"/>
          </a:solidFill>
        </p:spPr>
        <p:txBody>
          <a:bodyPr vert="horz" lIns="91440" tIns="45720" rIns="91440" bIns="45720" rtlCol="0" anchor="ctr">
            <a:noAutofit/>
          </a:bodyPr>
          <a:lstStyle>
            <a:lvl1pPr algn="l" defTabSz="914400" rtl="0" eaLnBrk="1" latinLnBrk="0" hangingPunct="1">
              <a:spcBef>
                <a:spcPct val="0"/>
              </a:spcBef>
              <a:buNone/>
              <a:defRPr sz="2000" b="1" kern="1200" baseline="0">
                <a:solidFill>
                  <a:schemeClr val="bg1"/>
                </a:solidFill>
                <a:latin typeface="+mj-lt"/>
                <a:ea typeface="+mj-ea"/>
                <a:cs typeface="+mj-cs"/>
              </a:defRPr>
            </a:lvl1pPr>
          </a:lstStyle>
          <a:p>
            <a:pPr algn="ctr"/>
            <a:r>
              <a:rPr lang="en-GB" sz="2400"/>
              <a:t>Getting Ready to Learn</a:t>
            </a:r>
            <a:endParaRPr lang="en-GB" sz="2400" dirty="0"/>
          </a:p>
        </p:txBody>
      </p:sp>
      <p:grpSp>
        <p:nvGrpSpPr>
          <p:cNvPr id="8" name="Group 7"/>
          <p:cNvGrpSpPr/>
          <p:nvPr/>
        </p:nvGrpSpPr>
        <p:grpSpPr>
          <a:xfrm>
            <a:off x="2366879" y="2305533"/>
            <a:ext cx="2515605" cy="1770337"/>
            <a:chOff x="703911" y="2167637"/>
            <a:chExt cx="2515605" cy="1770337"/>
          </a:xfrm>
        </p:grpSpPr>
        <p:sp>
          <p:nvSpPr>
            <p:cNvPr id="3" name="Oval 2"/>
            <p:cNvSpPr/>
            <p:nvPr/>
          </p:nvSpPr>
          <p:spPr>
            <a:xfrm>
              <a:off x="1064773" y="2314684"/>
              <a:ext cx="1793883" cy="16232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 Box 19"/>
            <p:cNvSpPr txBox="1">
              <a:spLocks noChangeArrowheads="1"/>
            </p:cNvSpPr>
            <p:nvPr/>
          </p:nvSpPr>
          <p:spPr bwMode="auto">
            <a:xfrm>
              <a:off x="703911" y="2167637"/>
              <a:ext cx="2515605"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endParaRPr lang="en-GB" altLang="en-US" sz="1800" b="1" dirty="0">
                <a:solidFill>
                  <a:srgbClr val="002060"/>
                </a:solidFill>
                <a:latin typeface="Comic Sans MS" pitchFamily="66" charset="0"/>
              </a:endParaRPr>
            </a:p>
            <a:p>
              <a:pPr algn="ctr" eaLnBrk="1" hangingPunct="1">
                <a:spcBef>
                  <a:spcPct val="50000"/>
                </a:spcBef>
              </a:pPr>
              <a:r>
                <a:rPr lang="en-GB" altLang="en-US" sz="1800" b="1" dirty="0">
                  <a:solidFill>
                    <a:schemeClr val="bg1"/>
                  </a:solidFill>
                  <a:latin typeface="Comic Sans MS" pitchFamily="66" charset="0"/>
                </a:rPr>
                <a:t>Different </a:t>
              </a:r>
            </a:p>
            <a:p>
              <a:pPr algn="ctr" eaLnBrk="1" hangingPunct="1">
                <a:spcBef>
                  <a:spcPct val="50000"/>
                </a:spcBef>
              </a:pPr>
              <a:r>
                <a:rPr lang="en-GB" altLang="en-US" sz="1800" b="1" dirty="0">
                  <a:solidFill>
                    <a:schemeClr val="bg1"/>
                  </a:solidFill>
                  <a:latin typeface="Comic Sans MS" pitchFamily="66" charset="0"/>
                </a:rPr>
                <a:t>ways </a:t>
              </a:r>
            </a:p>
            <a:p>
              <a:pPr algn="ctr" eaLnBrk="1" hangingPunct="1">
                <a:spcBef>
                  <a:spcPct val="50000"/>
                </a:spcBef>
              </a:pPr>
              <a:r>
                <a:rPr lang="en-GB" altLang="en-US" sz="1800" b="1" dirty="0">
                  <a:solidFill>
                    <a:schemeClr val="bg1"/>
                  </a:solidFill>
                  <a:latin typeface="Comic Sans MS" pitchFamily="66" charset="0"/>
                </a:rPr>
                <a:t>of moving</a:t>
              </a:r>
              <a:endParaRPr lang="en-US" altLang="en-US" sz="1800" b="1" dirty="0">
                <a:solidFill>
                  <a:schemeClr val="bg1"/>
                </a:solidFill>
                <a:latin typeface="Comic Sans MS" pitchFamily="66" charset="0"/>
              </a:endParaRPr>
            </a:p>
          </p:txBody>
        </p:sp>
      </p:grpSp>
      <p:sp>
        <p:nvSpPr>
          <p:cNvPr id="19" name="Oval 18"/>
          <p:cNvSpPr/>
          <p:nvPr/>
        </p:nvSpPr>
        <p:spPr>
          <a:xfrm>
            <a:off x="6231629" y="2192003"/>
            <a:ext cx="2060866" cy="19811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5"/>
          <p:cNvSpPr>
            <a:spLocks noChangeArrowheads="1"/>
          </p:cNvSpPr>
          <p:nvPr/>
        </p:nvSpPr>
        <p:spPr bwMode="auto">
          <a:xfrm>
            <a:off x="6330613" y="2325511"/>
            <a:ext cx="1858029"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scene3d>
              <a:camera prst="orthographicFront"/>
              <a:lightRig rig="threePt" dir="t"/>
            </a:scene3d>
            <a:sp3d>
              <a:bevelT h="19050"/>
              <a:bevelB h="6350"/>
            </a:sp3d>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GB" altLang="en-US" sz="1800" b="1" dirty="0">
                <a:solidFill>
                  <a:schemeClr val="bg1"/>
                </a:solidFill>
                <a:latin typeface="Comic Sans MS" pitchFamily="66" charset="0"/>
              </a:rPr>
              <a:t>Awarenes</a:t>
            </a:r>
            <a:r>
              <a:rPr lang="en-GB" altLang="en-US" sz="1600" b="1" dirty="0">
                <a:solidFill>
                  <a:schemeClr val="bg1"/>
                </a:solidFill>
                <a:latin typeface="Comic Sans MS" pitchFamily="66" charset="0"/>
              </a:rPr>
              <a:t>s </a:t>
            </a:r>
          </a:p>
          <a:p>
            <a:pPr algn="ctr" eaLnBrk="1" hangingPunct="1">
              <a:spcBef>
                <a:spcPct val="50000"/>
              </a:spcBef>
            </a:pPr>
            <a:r>
              <a:rPr lang="en-GB" altLang="en-US" sz="1800" b="1" dirty="0">
                <a:solidFill>
                  <a:schemeClr val="bg1"/>
                </a:solidFill>
                <a:latin typeface="Comic Sans MS" pitchFamily="66" charset="0"/>
              </a:rPr>
              <a:t>of size, </a:t>
            </a:r>
          </a:p>
          <a:p>
            <a:pPr algn="ctr" eaLnBrk="1" hangingPunct="1">
              <a:spcBef>
                <a:spcPct val="50000"/>
              </a:spcBef>
            </a:pPr>
            <a:r>
              <a:rPr lang="en-GB" altLang="en-US" sz="1800" b="1" dirty="0">
                <a:solidFill>
                  <a:schemeClr val="bg1"/>
                </a:solidFill>
                <a:latin typeface="Comic Sans MS" pitchFamily="66" charset="0"/>
              </a:rPr>
              <a:t>s p a c e  </a:t>
            </a:r>
          </a:p>
          <a:p>
            <a:pPr algn="ctr" eaLnBrk="1" hangingPunct="1">
              <a:spcBef>
                <a:spcPct val="50000"/>
              </a:spcBef>
            </a:pPr>
            <a:r>
              <a:rPr lang="en-GB" altLang="en-US" sz="1800" b="1" dirty="0">
                <a:solidFill>
                  <a:schemeClr val="bg1"/>
                </a:solidFill>
                <a:latin typeface="Comic Sans MS" pitchFamily="66" charset="0"/>
              </a:rPr>
              <a:t>and direction</a:t>
            </a:r>
            <a:endParaRPr lang="en-US" altLang="en-US" sz="1800" b="1" dirty="0">
              <a:solidFill>
                <a:schemeClr val="bg1"/>
              </a:solidFill>
              <a:latin typeface="Comic Sans MS" pitchFamily="66" charset="0"/>
            </a:endParaRPr>
          </a:p>
        </p:txBody>
      </p:sp>
      <p:sp>
        <p:nvSpPr>
          <p:cNvPr id="20" name="Oval 19"/>
          <p:cNvSpPr/>
          <p:nvPr/>
        </p:nvSpPr>
        <p:spPr>
          <a:xfrm>
            <a:off x="856549" y="3882453"/>
            <a:ext cx="1793883" cy="16232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 Box 27"/>
          <p:cNvSpPr txBox="1">
            <a:spLocks noChangeArrowheads="1"/>
          </p:cNvSpPr>
          <p:nvPr/>
        </p:nvSpPr>
        <p:spPr bwMode="auto">
          <a:xfrm rot="21107635">
            <a:off x="876592" y="4091900"/>
            <a:ext cx="1769180" cy="1200329"/>
          </a:xfrm>
          <a:prstGeom prst="rect">
            <a:avLst/>
          </a:prstGeom>
          <a:no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GB" altLang="en-US" sz="1800" b="1" dirty="0">
                <a:solidFill>
                  <a:schemeClr val="bg1"/>
                </a:solidFill>
                <a:latin typeface="Comic Sans MS" pitchFamily="66" charset="0"/>
                <a:cs typeface="Arial" charset="0"/>
              </a:rPr>
              <a:t>Balance, </a:t>
            </a:r>
          </a:p>
          <a:p>
            <a:pPr eaLnBrk="1" hangingPunct="1">
              <a:spcBef>
                <a:spcPct val="50000"/>
              </a:spcBef>
            </a:pPr>
            <a:r>
              <a:rPr lang="en-GB" altLang="en-US" sz="1800" b="1" dirty="0">
                <a:solidFill>
                  <a:schemeClr val="bg1"/>
                </a:solidFill>
                <a:latin typeface="Comic Sans MS" pitchFamily="66" charset="0"/>
                <a:cs typeface="Arial" charset="0"/>
              </a:rPr>
              <a:t>co-ordination </a:t>
            </a:r>
          </a:p>
          <a:p>
            <a:pPr algn="ctr" eaLnBrk="1" hangingPunct="1">
              <a:spcBef>
                <a:spcPct val="50000"/>
              </a:spcBef>
            </a:pPr>
            <a:r>
              <a:rPr lang="en-GB" altLang="en-US" sz="1800" b="1" dirty="0">
                <a:solidFill>
                  <a:schemeClr val="bg1"/>
                </a:solidFill>
                <a:latin typeface="Comic Sans MS" pitchFamily="66" charset="0"/>
                <a:cs typeface="Arial" charset="0"/>
              </a:rPr>
              <a:t>&amp; control</a:t>
            </a:r>
            <a:endParaRPr lang="en-US" altLang="en-US" sz="1800" b="1" dirty="0">
              <a:solidFill>
                <a:schemeClr val="bg1"/>
              </a:solidFill>
              <a:latin typeface="Comic Sans MS" pitchFamily="66" charset="0"/>
              <a:cs typeface="Arial" charset="0"/>
            </a:endParaRPr>
          </a:p>
        </p:txBody>
      </p:sp>
      <p:grpSp>
        <p:nvGrpSpPr>
          <p:cNvPr id="38" name="Group 37"/>
          <p:cNvGrpSpPr/>
          <p:nvPr/>
        </p:nvGrpSpPr>
        <p:grpSpPr>
          <a:xfrm rot="675778">
            <a:off x="4411097" y="4071745"/>
            <a:ext cx="1821440" cy="1820836"/>
            <a:chOff x="6582624" y="2678469"/>
            <a:chExt cx="1821440" cy="1820836"/>
          </a:xfrm>
        </p:grpSpPr>
        <p:sp>
          <p:nvSpPr>
            <p:cNvPr id="39" name="Oval 38"/>
            <p:cNvSpPr/>
            <p:nvPr/>
          </p:nvSpPr>
          <p:spPr>
            <a:xfrm rot="1389972">
              <a:off x="6582624" y="2678469"/>
              <a:ext cx="1810409" cy="18208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p:cNvSpPr txBox="1"/>
            <p:nvPr/>
          </p:nvSpPr>
          <p:spPr>
            <a:xfrm>
              <a:off x="6688506" y="3161747"/>
              <a:ext cx="1715558" cy="830997"/>
            </a:xfrm>
            <a:prstGeom prst="rect">
              <a:avLst/>
            </a:prstGeom>
            <a:noFill/>
          </p:spPr>
          <p:txBody>
            <a:bodyPr wrap="square" rtlCol="0">
              <a:spAutoFit/>
            </a:bodyPr>
            <a:lstStyle/>
            <a:p>
              <a:r>
                <a:rPr lang="en-GB" sz="2400" b="1" dirty="0">
                  <a:solidFill>
                    <a:schemeClr val="bg1"/>
                  </a:solidFill>
                </a:rPr>
                <a:t>Freedom of movement</a:t>
              </a:r>
            </a:p>
          </p:txBody>
        </p:sp>
      </p:grpSp>
    </p:spTree>
    <p:extLst>
      <p:ext uri="{BB962C8B-B14F-4D97-AF65-F5344CB8AC3E}">
        <p14:creationId xmlns:p14="http://schemas.microsoft.com/office/powerpoint/2010/main" val="1280146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52186" y="134923"/>
            <a:ext cx="7841176" cy="1189741"/>
            <a:chOff x="552186" y="134923"/>
            <a:chExt cx="7841176" cy="1189741"/>
          </a:xfrm>
        </p:grpSpPr>
        <p:pic>
          <p:nvPicPr>
            <p:cNvPr id="3" name="Picture 2" descr="C:\Users\McEvoyh\Desktop\Drawings\holding hands and walk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134923"/>
              <a:ext cx="1877146" cy="118974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52186" y="545127"/>
              <a:ext cx="5788367" cy="369332"/>
            </a:xfrm>
            <a:prstGeom prst="rect">
              <a:avLst/>
            </a:prstGeom>
            <a:solidFill>
              <a:srgbClr val="7030A0"/>
            </a:solidFill>
          </p:spPr>
          <p:txBody>
            <a:bodyPr wrap="square" rtlCol="0">
              <a:spAutoFit/>
            </a:bodyPr>
            <a:lstStyle/>
            <a:p>
              <a:pPr algn="ctr"/>
              <a:r>
                <a:rPr lang="en-GB" b="1" dirty="0">
                  <a:solidFill>
                    <a:schemeClr val="bg1"/>
                  </a:solidFill>
                </a:rPr>
                <a:t>Happy Healthy Kids</a:t>
              </a:r>
            </a:p>
          </p:txBody>
        </p:sp>
      </p:grpSp>
      <p:sp>
        <p:nvSpPr>
          <p:cNvPr id="5" name="Title 1"/>
          <p:cNvSpPr txBox="1">
            <a:spLocks/>
          </p:cNvSpPr>
          <p:nvPr/>
        </p:nvSpPr>
        <p:spPr>
          <a:xfrm>
            <a:off x="467544" y="6150217"/>
            <a:ext cx="8196278" cy="519143"/>
          </a:xfrm>
          <a:prstGeom prst="rect">
            <a:avLst/>
          </a:prstGeom>
        </p:spPr>
        <p:txBody>
          <a:bodyPr anchor="ctr">
            <a:noAutofit/>
          </a:bodyPr>
          <a:lstStyle>
            <a:lvl1pPr algn="ctr" defTabSz="914400" rtl="0" eaLnBrk="1" latinLnBrk="0" hangingPunct="1">
              <a:spcBef>
                <a:spcPct val="0"/>
              </a:spcBef>
              <a:buNone/>
              <a:defRPr sz="4400" kern="1200" baseline="0">
                <a:solidFill>
                  <a:schemeClr val="bg1"/>
                </a:solidFill>
                <a:latin typeface="+mj-lt"/>
                <a:ea typeface="+mj-ea"/>
                <a:cs typeface="+mj-cs"/>
              </a:defRPr>
            </a:lvl1pPr>
          </a:lstStyle>
          <a:p>
            <a:r>
              <a:rPr lang="en-GB" sz="2400"/>
              <a:t>Getting Ready to Learn</a:t>
            </a:r>
            <a:endParaRPr lang="en-GB" sz="2400" dirty="0"/>
          </a:p>
        </p:txBody>
      </p:sp>
      <p:sp>
        <p:nvSpPr>
          <p:cNvPr id="6" name="Title 1"/>
          <p:cNvSpPr txBox="1">
            <a:spLocks/>
          </p:cNvSpPr>
          <p:nvPr/>
        </p:nvSpPr>
        <p:spPr>
          <a:xfrm>
            <a:off x="619944" y="6302617"/>
            <a:ext cx="8196278" cy="519143"/>
          </a:xfrm>
          <a:prstGeom prst="rect">
            <a:avLst/>
          </a:prstGeom>
        </p:spPr>
        <p:txBody>
          <a:bodyPr anchor="ctr">
            <a:noAutofit/>
          </a:bodyPr>
          <a:lstStyle>
            <a:lvl1pPr algn="ctr" defTabSz="914400" rtl="0" eaLnBrk="1" latinLnBrk="0" hangingPunct="1">
              <a:spcBef>
                <a:spcPct val="0"/>
              </a:spcBef>
              <a:buNone/>
              <a:defRPr sz="4400" kern="1200" baseline="0">
                <a:solidFill>
                  <a:schemeClr val="bg1"/>
                </a:solidFill>
                <a:latin typeface="+mj-lt"/>
                <a:ea typeface="+mj-ea"/>
                <a:cs typeface="+mj-cs"/>
              </a:defRPr>
            </a:lvl1pPr>
          </a:lstStyle>
          <a:p>
            <a:r>
              <a:rPr lang="en-GB" sz="2400"/>
              <a:t>Getting Ready to Learn</a:t>
            </a:r>
            <a:endParaRPr lang="en-GB" sz="24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507" y="5890098"/>
            <a:ext cx="8193087"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20618" y="1393309"/>
            <a:ext cx="4972744" cy="4264576"/>
          </a:xfrm>
          <a:prstGeom prst="rect">
            <a:avLst/>
          </a:prstGeom>
        </p:spPr>
      </p:pic>
      <p:sp>
        <p:nvSpPr>
          <p:cNvPr id="10" name="TextBox 9"/>
          <p:cNvSpPr txBox="1"/>
          <p:nvPr/>
        </p:nvSpPr>
        <p:spPr>
          <a:xfrm>
            <a:off x="903785" y="1237762"/>
            <a:ext cx="3448000" cy="1754326"/>
          </a:xfrm>
          <a:prstGeom prst="rect">
            <a:avLst/>
          </a:prstGeom>
          <a:noFill/>
        </p:spPr>
        <p:txBody>
          <a:bodyPr wrap="square" rtlCol="0">
            <a:spAutoFit/>
          </a:bodyPr>
          <a:lstStyle/>
          <a:p>
            <a:r>
              <a:rPr lang="en-GB" sz="3600" b="1" dirty="0">
                <a:solidFill>
                  <a:srgbClr val="002060"/>
                </a:solidFill>
              </a:rPr>
              <a:t>There are two types of Physical Movement Skills</a:t>
            </a:r>
          </a:p>
        </p:txBody>
      </p:sp>
      <p:sp>
        <p:nvSpPr>
          <p:cNvPr id="7" name="TextBox 6">
            <a:extLst>
              <a:ext uri="{FF2B5EF4-FFF2-40B4-BE49-F238E27FC236}">
                <a16:creationId xmlns:a16="http://schemas.microsoft.com/office/drawing/2014/main" id="{C9B106D6-E99C-4509-B748-2C9BDBB28001}"/>
              </a:ext>
            </a:extLst>
          </p:cNvPr>
          <p:cNvSpPr txBox="1"/>
          <p:nvPr/>
        </p:nvSpPr>
        <p:spPr>
          <a:xfrm>
            <a:off x="432312" y="3776844"/>
            <a:ext cx="2583904" cy="646331"/>
          </a:xfrm>
          <a:prstGeom prst="rect">
            <a:avLst/>
          </a:prstGeom>
          <a:noFill/>
        </p:spPr>
        <p:txBody>
          <a:bodyPr wrap="square" rtlCol="0">
            <a:spAutoFit/>
          </a:bodyPr>
          <a:lstStyle/>
          <a:p>
            <a:r>
              <a:rPr lang="en-GB" sz="3600" b="1" dirty="0"/>
              <a:t>Gross Motor</a:t>
            </a:r>
          </a:p>
        </p:txBody>
      </p:sp>
    </p:spTree>
    <p:extLst>
      <p:ext uri="{BB962C8B-B14F-4D97-AF65-F5344CB8AC3E}">
        <p14:creationId xmlns:p14="http://schemas.microsoft.com/office/powerpoint/2010/main" val="3626308626"/>
      </p:ext>
    </p:extLst>
  </p:cSld>
  <p:clrMapOvr>
    <a:masterClrMapping/>
  </p:clrMapOvr>
</p:sld>
</file>

<file path=ppt/theme/theme1.xml><?xml version="1.0" encoding="utf-8"?>
<a:theme xmlns:a="http://schemas.openxmlformats.org/drawingml/2006/main" name="Learnig to lear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555</TotalTime>
  <Words>929</Words>
  <Application>Microsoft Office PowerPoint</Application>
  <PresentationFormat>On-screen Show (4:3)</PresentationFormat>
  <Paragraphs>199</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Comic Sans MS</vt:lpstr>
      <vt:lpstr>Learnig to learn</vt:lpstr>
      <vt:lpstr>Getting Ready to Learn</vt:lpstr>
      <vt:lpstr>PowerPoint Presentation</vt:lpstr>
      <vt:lpstr>PowerPoint Presentation</vt:lpstr>
      <vt:lpstr>Getting Ready to Learn</vt:lpstr>
      <vt:lpstr>Getting Ready to Learn</vt:lpstr>
      <vt:lpstr>Getting Ready to Learn</vt:lpstr>
      <vt:lpstr>Getting Ready to Learn</vt:lpstr>
      <vt:lpstr>PowerPoint Presentation</vt:lpstr>
      <vt:lpstr>PowerPoint Presentation</vt:lpstr>
      <vt:lpstr>PowerPoint Presentation</vt:lpstr>
      <vt:lpstr>Getting Ready to Learn</vt:lpstr>
      <vt:lpstr>PowerPoint Presentation</vt:lpstr>
      <vt:lpstr>PowerPoint Presentation</vt:lpstr>
      <vt:lpstr>PowerPoint Presentation</vt:lpstr>
    </vt:vector>
  </TitlesOfParts>
  <Company>ESANI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Ready to Learn</dc:title>
  <dc:creator>Hilary McEvoy</dc:creator>
  <cp:lastModifiedBy>John Turner</cp:lastModifiedBy>
  <cp:revision>89</cp:revision>
  <dcterms:created xsi:type="dcterms:W3CDTF">2016-08-10T09:22:37Z</dcterms:created>
  <dcterms:modified xsi:type="dcterms:W3CDTF">2021-04-16T14:32:58Z</dcterms:modified>
</cp:coreProperties>
</file>