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71" r:id="rId3"/>
    <p:sldId id="280" r:id="rId4"/>
    <p:sldId id="258" r:id="rId5"/>
    <p:sldId id="283" r:id="rId6"/>
    <p:sldId id="257" r:id="rId7"/>
    <p:sldId id="281" r:id="rId8"/>
    <p:sldId id="282" r:id="rId9"/>
    <p:sldId id="266" r:id="rId10"/>
    <p:sldId id="262" r:id="rId11"/>
    <p:sldId id="285" r:id="rId12"/>
    <p:sldId id="268" r:id="rId13"/>
    <p:sldId id="263" r:id="rId14"/>
    <p:sldId id="265" r:id="rId15"/>
    <p:sldId id="274" r:id="rId16"/>
    <p:sldId id="277" r:id="rId17"/>
    <p:sldId id="276" r:id="rId18"/>
    <p:sldId id="260" r:id="rId19"/>
    <p:sldId id="259" r:id="rId20"/>
    <p:sldId id="264" r:id="rId21"/>
    <p:sldId id="287" r:id="rId22"/>
    <p:sldId id="288" r:id="rId23"/>
    <p:sldId id="267" r:id="rId24"/>
  </p:sldIdLst>
  <p:sldSz cx="9144000" cy="6858000" type="screen4x3"/>
  <p:notesSz cx="6805613"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0">
          <p15:clr>
            <a:srgbClr val="A4A3A4"/>
          </p15:clr>
        </p15:guide>
        <p15:guide id="2" pos="2143">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00"/>
    <a:srgbClr val="3B22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1" d="100"/>
          <a:sy n="81" d="100"/>
        </p:scale>
        <p:origin x="1498" y="6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p:scale>
          <a:sx n="100" d="100"/>
          <a:sy n="100" d="100"/>
        </p:scale>
        <p:origin x="-1908" y="114"/>
      </p:cViewPr>
      <p:guideLst>
        <p:guide orient="horz" pos="3130"/>
        <p:guide pos="2143"/>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4450" y="0"/>
            <a:ext cx="2949575" cy="496888"/>
          </a:xfrm>
          <a:prstGeom prst="rect">
            <a:avLst/>
          </a:prstGeom>
        </p:spPr>
        <p:txBody>
          <a:bodyPr vert="horz" lIns="91440" tIns="45720" rIns="91440" bIns="45720" rtlCol="0"/>
          <a:lstStyle>
            <a:lvl1pPr algn="r">
              <a:defRPr sz="1200"/>
            </a:lvl1pPr>
          </a:lstStyle>
          <a:p>
            <a:fld id="{2CFBD214-70F1-4F6D-BE02-A1DE61917A09}" type="datetimeFigureOut">
              <a:rPr lang="en-GB" smtClean="0"/>
              <a:t>04/12/2020</a:t>
            </a:fld>
            <a:endParaRPr lang="en-GB"/>
          </a:p>
        </p:txBody>
      </p:sp>
      <p:sp>
        <p:nvSpPr>
          <p:cNvPr id="4" name="Slide Image Placeholder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1038" y="4721225"/>
            <a:ext cx="5443537" cy="447198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0863"/>
            <a:ext cx="2949575" cy="4968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4450" y="9440863"/>
            <a:ext cx="2949575" cy="496887"/>
          </a:xfrm>
          <a:prstGeom prst="rect">
            <a:avLst/>
          </a:prstGeom>
        </p:spPr>
        <p:txBody>
          <a:bodyPr vert="horz" lIns="91440" tIns="45720" rIns="91440" bIns="45720" rtlCol="0" anchor="b"/>
          <a:lstStyle>
            <a:lvl1pPr algn="r">
              <a:defRPr sz="1200"/>
            </a:lvl1pPr>
          </a:lstStyle>
          <a:p>
            <a:fld id="{E8BBE725-2696-49FF-A6D2-7AF5DC4ACAB6}" type="slidenum">
              <a:rPr lang="en-GB" smtClean="0"/>
              <a:t>‹#›</a:t>
            </a:fld>
            <a:endParaRPr lang="en-GB"/>
          </a:p>
        </p:txBody>
      </p:sp>
    </p:spTree>
    <p:extLst>
      <p:ext uri="{BB962C8B-B14F-4D97-AF65-F5344CB8AC3E}">
        <p14:creationId xmlns:p14="http://schemas.microsoft.com/office/powerpoint/2010/main" val="159874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GB" dirty="0"/>
              <a:t>If possible,   organise an eye-catching display of books which will attract attention.   If this can be visible leading up to the first Big Bedtime Read session , it may encourage parents to attend.</a:t>
            </a:r>
          </a:p>
          <a:p>
            <a:pPr>
              <a:lnSpc>
                <a:spcPct val="150000"/>
              </a:lnSpc>
            </a:pPr>
            <a:endParaRPr lang="en-GB" dirty="0"/>
          </a:p>
          <a:p>
            <a:pPr>
              <a:lnSpc>
                <a:spcPct val="150000"/>
              </a:lnSpc>
            </a:pPr>
            <a:r>
              <a:rPr lang="en-GB" dirty="0"/>
              <a:t>Introduce parents to Big Bedtime Read,    emphasising the fun it will be for both parent and child!      In addition,   by spending a short time each night,  reading together,  a parent I laying the foundation for so many, many important skills. </a:t>
            </a:r>
          </a:p>
          <a:p>
            <a:endParaRPr lang="en-GB" dirty="0"/>
          </a:p>
          <a:p>
            <a:endParaRPr lang="en-GB" dirty="0"/>
          </a:p>
        </p:txBody>
      </p:sp>
      <p:sp>
        <p:nvSpPr>
          <p:cNvPr id="4" name="Slide Number Placeholder 3"/>
          <p:cNvSpPr>
            <a:spLocks noGrp="1"/>
          </p:cNvSpPr>
          <p:nvPr>
            <p:ph type="sldNum" sz="quarter" idx="10"/>
          </p:nvPr>
        </p:nvSpPr>
        <p:spPr/>
        <p:txBody>
          <a:bodyPr/>
          <a:lstStyle/>
          <a:p>
            <a:fld id="{E8BBE725-2696-49FF-A6D2-7AF5DC4ACAB6}" type="slidenum">
              <a:rPr lang="en-GB" smtClean="0"/>
              <a:t>1</a:t>
            </a:fld>
            <a:endParaRPr lang="en-GB"/>
          </a:p>
        </p:txBody>
      </p:sp>
    </p:spTree>
    <p:extLst>
      <p:ext uri="{BB962C8B-B14F-4D97-AF65-F5344CB8AC3E}">
        <p14:creationId xmlns:p14="http://schemas.microsoft.com/office/powerpoint/2010/main" val="21038538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Room on the Broom</a:t>
            </a:r>
          </a:p>
          <a:p>
            <a:r>
              <a:rPr lang="en-GB" dirty="0"/>
              <a:t>Giraffes can’t dance</a:t>
            </a:r>
          </a:p>
          <a:p>
            <a:r>
              <a:rPr lang="en-GB" dirty="0"/>
              <a:t>Hairy MaClary</a:t>
            </a:r>
          </a:p>
          <a:p>
            <a:r>
              <a:rPr lang="en-GB" dirty="0"/>
              <a:t>Each peach</a:t>
            </a:r>
            <a:r>
              <a:rPr lang="en-GB" baseline="0" dirty="0"/>
              <a:t> pear plum</a:t>
            </a:r>
          </a:p>
          <a:p>
            <a:endParaRPr lang="en-GB" baseline="0" dirty="0"/>
          </a:p>
          <a:p>
            <a:r>
              <a:rPr lang="en-GB" baseline="0" dirty="0"/>
              <a:t>Rhyming text sounds fun!</a:t>
            </a:r>
          </a:p>
          <a:p>
            <a:r>
              <a:rPr lang="en-GB" baseline="0" dirty="0"/>
              <a:t>When you read a rhyming book out loud or say a nursery rhyme we naturally pause before the rhyming word which highlights it to the child and so makes it stand out and become easier to remember. </a:t>
            </a:r>
          </a:p>
          <a:p>
            <a:r>
              <a:rPr lang="en-GB" baseline="0" dirty="0"/>
              <a:t>E.g. Humpty Dumpty sat on a </a:t>
            </a:r>
            <a:r>
              <a:rPr lang="en-GB" b="1" baseline="0" dirty="0"/>
              <a:t>wall</a:t>
            </a:r>
          </a:p>
          <a:p>
            <a:r>
              <a:rPr lang="en-GB" b="1" baseline="0" dirty="0"/>
              <a:t>     </a:t>
            </a:r>
            <a:r>
              <a:rPr lang="en-GB" b="0" baseline="0" dirty="0"/>
              <a:t>Humpty Dumpty had a great….. </a:t>
            </a:r>
            <a:r>
              <a:rPr lang="en-GB" b="1" baseline="0" dirty="0"/>
              <a:t>fall</a:t>
            </a:r>
          </a:p>
          <a:p>
            <a:endParaRPr lang="en-GB" b="1" baseline="0" dirty="0"/>
          </a:p>
          <a:p>
            <a:r>
              <a:rPr lang="en-GB" b="0" baseline="0" dirty="0"/>
              <a:t>Rhyming books are great for helping your child hear that some words sound similar e.g. R</a:t>
            </a:r>
            <a:r>
              <a:rPr lang="en-GB" b="1" baseline="0" dirty="0"/>
              <a:t>oom</a:t>
            </a:r>
            <a:r>
              <a:rPr lang="en-GB" b="0" baseline="0" dirty="0"/>
              <a:t> on the Br</a:t>
            </a:r>
            <a:r>
              <a:rPr lang="en-GB" b="1" baseline="0" dirty="0"/>
              <a:t>oom.</a:t>
            </a:r>
          </a:p>
          <a:p>
            <a:endParaRPr lang="en-GB" b="1" dirty="0"/>
          </a:p>
        </p:txBody>
      </p:sp>
      <p:sp>
        <p:nvSpPr>
          <p:cNvPr id="4" name="Slide Number Placeholder 3"/>
          <p:cNvSpPr>
            <a:spLocks noGrp="1"/>
          </p:cNvSpPr>
          <p:nvPr>
            <p:ph type="sldNum" sz="quarter" idx="10"/>
          </p:nvPr>
        </p:nvSpPr>
        <p:spPr/>
        <p:txBody>
          <a:bodyPr/>
          <a:lstStyle/>
          <a:p>
            <a:fld id="{9D17A6AB-1D8C-46E3-9639-5E3482641601}" type="slidenum">
              <a:rPr lang="en-GB" smtClean="0"/>
              <a:t>11</a:t>
            </a:fld>
            <a:endParaRPr lang="en-GB" dirty="0"/>
          </a:p>
        </p:txBody>
      </p:sp>
    </p:spTree>
    <p:extLst>
      <p:ext uri="{BB962C8B-B14F-4D97-AF65-F5344CB8AC3E}">
        <p14:creationId xmlns:p14="http://schemas.microsoft.com/office/powerpoint/2010/main" val="4824397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66502" y="4681637"/>
            <a:ext cx="5443537" cy="4752528"/>
          </a:xfrm>
        </p:spPr>
        <p:txBody>
          <a:bodyPr/>
          <a:lstStyle/>
          <a:p>
            <a:r>
              <a:rPr lang="en-GB" dirty="0"/>
              <a:t>Talk bout the importance</a:t>
            </a:r>
            <a:r>
              <a:rPr lang="en-GB" baseline="0" dirty="0"/>
              <a:t> of rhymes and songs</a:t>
            </a:r>
          </a:p>
          <a:p>
            <a:endParaRPr lang="en-GB" sz="1000" baseline="0" dirty="0"/>
          </a:p>
          <a:p>
            <a:r>
              <a:rPr lang="en-GB" b="1" baseline="0" dirty="0"/>
              <a:t>Participation</a:t>
            </a:r>
            <a:r>
              <a:rPr lang="en-GB" baseline="0" dirty="0"/>
              <a:t> -   young children can easily join in,  or lead,   developing confidence, extending vocabulary and speech patterns</a:t>
            </a:r>
          </a:p>
          <a:p>
            <a:endParaRPr lang="en-GB" sz="1400" dirty="0"/>
          </a:p>
          <a:p>
            <a:r>
              <a:rPr lang="en-GB" b="1" dirty="0"/>
              <a:t>Enjoyment </a:t>
            </a:r>
            <a:r>
              <a:rPr lang="en-GB" dirty="0"/>
              <a:t>– having fun and a sense of achievement,   playing with sounds and words</a:t>
            </a:r>
          </a:p>
          <a:p>
            <a:endParaRPr lang="en-GB" sz="1400" dirty="0"/>
          </a:p>
          <a:p>
            <a:r>
              <a:rPr lang="en-GB" b="1" dirty="0"/>
              <a:t>Repetition </a:t>
            </a:r>
            <a:r>
              <a:rPr lang="en-GB" dirty="0"/>
              <a:t>-  a key learning strategy,    supporting the development of attention and listening, auditory memory and narrative (sequencing Skills)</a:t>
            </a:r>
          </a:p>
          <a:p>
            <a:endParaRPr lang="en-GB" sz="1400" dirty="0"/>
          </a:p>
          <a:p>
            <a:r>
              <a:rPr lang="en-GB" b="1" dirty="0"/>
              <a:t>Rhythm and beat* </a:t>
            </a:r>
            <a:r>
              <a:rPr lang="en-GB" dirty="0"/>
              <a:t>-  support a range of skills including memory, sequencing,  counting,  patterning and one-one correspondence,   impacting on language and mathematical development as well as music and movement!</a:t>
            </a:r>
          </a:p>
          <a:p>
            <a:endParaRPr lang="en-GB" sz="1400" dirty="0"/>
          </a:p>
          <a:p>
            <a:r>
              <a:rPr lang="en-GB" b="1" dirty="0"/>
              <a:t>Rhyme</a:t>
            </a:r>
            <a:r>
              <a:rPr lang="en-GB" dirty="0"/>
              <a:t> –recognising similar endings in words, developing phonological awareness </a:t>
            </a:r>
          </a:p>
          <a:p>
            <a:endParaRPr lang="en-GB" sz="1600" dirty="0"/>
          </a:p>
          <a:p>
            <a:r>
              <a:rPr lang="en-GB" b="1" dirty="0"/>
              <a:t>* </a:t>
            </a:r>
            <a:r>
              <a:rPr lang="en-GB" i="1" dirty="0"/>
              <a:t>Beat is the steady pulse that you feel in a rhyme or tune and may clap or tap</a:t>
            </a:r>
          </a:p>
          <a:p>
            <a:r>
              <a:rPr lang="en-GB" i="1" dirty="0"/>
              <a:t>   feet along to e.g.   Clap or tap on the underlined syllables</a:t>
            </a:r>
            <a:endParaRPr lang="en-GB" b="1" i="1" dirty="0"/>
          </a:p>
          <a:p>
            <a:r>
              <a:rPr lang="en-GB" sz="1000" i="1" u="sng" dirty="0"/>
              <a:t>Hum </a:t>
            </a:r>
            <a:r>
              <a:rPr lang="en-GB" sz="1000" i="1" dirty="0" err="1"/>
              <a:t>pty</a:t>
            </a:r>
            <a:r>
              <a:rPr lang="en-GB" sz="1000" i="1" dirty="0"/>
              <a:t> </a:t>
            </a:r>
            <a:r>
              <a:rPr lang="en-GB" sz="1000" i="1" u="sng" dirty="0"/>
              <a:t>Dum </a:t>
            </a:r>
            <a:r>
              <a:rPr lang="en-GB" sz="1000" i="1" dirty="0" err="1"/>
              <a:t>pty</a:t>
            </a:r>
            <a:r>
              <a:rPr lang="en-GB" sz="1000" i="1" dirty="0"/>
              <a:t> </a:t>
            </a:r>
            <a:r>
              <a:rPr lang="en-GB" sz="1000" i="1" u="sng" dirty="0"/>
              <a:t>sat </a:t>
            </a:r>
            <a:r>
              <a:rPr lang="en-GB" sz="1000" i="1" dirty="0"/>
              <a:t>on the </a:t>
            </a:r>
            <a:r>
              <a:rPr lang="en-GB" sz="1000" i="1" u="sng" dirty="0"/>
              <a:t>wall</a:t>
            </a:r>
          </a:p>
          <a:p>
            <a:r>
              <a:rPr lang="en-GB" sz="1000" i="1" u="sng" dirty="0"/>
              <a:t>Hum </a:t>
            </a:r>
            <a:r>
              <a:rPr lang="en-GB" sz="1000" i="1" dirty="0" err="1"/>
              <a:t>pty</a:t>
            </a:r>
            <a:r>
              <a:rPr lang="en-GB" sz="1000" i="1" dirty="0"/>
              <a:t> </a:t>
            </a:r>
            <a:r>
              <a:rPr lang="en-GB" sz="1000" i="1" u="sng" dirty="0"/>
              <a:t>Dum </a:t>
            </a:r>
            <a:r>
              <a:rPr lang="en-GB" sz="1000" i="1" dirty="0" err="1"/>
              <a:t>pty</a:t>
            </a:r>
            <a:r>
              <a:rPr lang="en-GB" sz="1000" i="1" dirty="0"/>
              <a:t> </a:t>
            </a:r>
            <a:r>
              <a:rPr lang="en-GB" sz="1000" i="1" u="sng" dirty="0"/>
              <a:t>had</a:t>
            </a:r>
            <a:r>
              <a:rPr lang="en-GB" sz="1000" i="1" dirty="0"/>
              <a:t> a great </a:t>
            </a:r>
            <a:r>
              <a:rPr lang="en-GB" sz="1000" i="1" u="sng" dirty="0"/>
              <a:t>fall</a:t>
            </a:r>
          </a:p>
          <a:p>
            <a:endParaRPr lang="en-GB" sz="1000" i="1" dirty="0"/>
          </a:p>
          <a:p>
            <a:r>
              <a:rPr lang="en-GB" i="1" dirty="0"/>
              <a:t>Rhythm -    is the length and accent given to notes or syllables within words</a:t>
            </a:r>
          </a:p>
          <a:p>
            <a:r>
              <a:rPr lang="en-GB" sz="1000" i="1" u="sng" dirty="0"/>
              <a:t>Hum</a:t>
            </a:r>
            <a:r>
              <a:rPr lang="en-GB" sz="1000" i="1" dirty="0"/>
              <a:t> </a:t>
            </a:r>
            <a:r>
              <a:rPr lang="en-GB" sz="1000" i="1" u="sng" dirty="0" err="1"/>
              <a:t>pty</a:t>
            </a:r>
            <a:r>
              <a:rPr lang="en-GB" sz="1000" i="1" dirty="0"/>
              <a:t> </a:t>
            </a:r>
            <a:r>
              <a:rPr lang="en-GB" sz="1000" i="1" u="sng" dirty="0"/>
              <a:t>Dum</a:t>
            </a:r>
            <a:r>
              <a:rPr lang="en-GB" sz="1000" i="1" dirty="0"/>
              <a:t> </a:t>
            </a:r>
            <a:r>
              <a:rPr lang="en-GB" sz="1000" i="1" u="sng" dirty="0" err="1"/>
              <a:t>pty</a:t>
            </a:r>
            <a:r>
              <a:rPr lang="en-GB" sz="1000" i="1" dirty="0"/>
              <a:t> </a:t>
            </a:r>
            <a:r>
              <a:rPr lang="en-GB" sz="1000" i="1" u="sng" dirty="0"/>
              <a:t>sat</a:t>
            </a:r>
            <a:r>
              <a:rPr lang="en-GB" sz="1000" i="1" dirty="0"/>
              <a:t>  </a:t>
            </a:r>
            <a:r>
              <a:rPr lang="en-GB" sz="1000" i="1" u="sng" dirty="0"/>
              <a:t>on</a:t>
            </a:r>
            <a:r>
              <a:rPr lang="en-GB" sz="1000" i="1" dirty="0"/>
              <a:t> </a:t>
            </a:r>
            <a:r>
              <a:rPr lang="en-GB" sz="1000" i="1" u="sng" dirty="0"/>
              <a:t>the</a:t>
            </a:r>
            <a:r>
              <a:rPr lang="en-GB" sz="1000" i="1" dirty="0"/>
              <a:t> </a:t>
            </a:r>
            <a:r>
              <a:rPr lang="en-GB" sz="1000" i="1" u="sng" dirty="0"/>
              <a:t>wall</a:t>
            </a:r>
          </a:p>
          <a:p>
            <a:r>
              <a:rPr lang="en-GB" sz="1000" i="1" u="sng" dirty="0"/>
              <a:t>Hum</a:t>
            </a:r>
            <a:r>
              <a:rPr lang="en-GB" sz="1000" i="1" dirty="0"/>
              <a:t> </a:t>
            </a:r>
            <a:r>
              <a:rPr lang="en-GB" sz="1000" i="1" u="sng" dirty="0" err="1"/>
              <a:t>pty</a:t>
            </a:r>
            <a:r>
              <a:rPr lang="en-GB" sz="1000" i="1" dirty="0"/>
              <a:t> </a:t>
            </a:r>
            <a:r>
              <a:rPr lang="en-GB" sz="1000" i="1" u="sng" dirty="0"/>
              <a:t>Dum</a:t>
            </a:r>
            <a:r>
              <a:rPr lang="en-GB" sz="1000" i="1" dirty="0"/>
              <a:t> </a:t>
            </a:r>
            <a:r>
              <a:rPr lang="en-GB" sz="1000" i="1" u="sng" dirty="0" err="1"/>
              <a:t>pty</a:t>
            </a:r>
            <a:r>
              <a:rPr lang="en-GB" sz="1000" i="1" dirty="0"/>
              <a:t> </a:t>
            </a:r>
            <a:r>
              <a:rPr lang="en-GB" sz="1000" i="1" u="sng" dirty="0"/>
              <a:t>had</a:t>
            </a:r>
            <a:r>
              <a:rPr lang="en-GB" sz="1000" i="1" dirty="0"/>
              <a:t> </a:t>
            </a:r>
            <a:r>
              <a:rPr lang="en-GB" sz="1000" i="1" u="sng" dirty="0"/>
              <a:t>a</a:t>
            </a:r>
            <a:r>
              <a:rPr lang="en-GB" sz="1000" i="1" dirty="0"/>
              <a:t> </a:t>
            </a:r>
            <a:r>
              <a:rPr lang="en-GB" sz="1000" i="1" u="sng" dirty="0"/>
              <a:t>great</a:t>
            </a:r>
            <a:r>
              <a:rPr lang="en-GB" sz="1000" i="1" dirty="0"/>
              <a:t> </a:t>
            </a:r>
            <a:r>
              <a:rPr lang="en-GB" sz="1000" i="1" u="sng" dirty="0"/>
              <a:t>fall</a:t>
            </a:r>
          </a:p>
          <a:p>
            <a:endParaRPr lang="en-GB" dirty="0"/>
          </a:p>
          <a:p>
            <a:endParaRPr lang="en-GB" dirty="0"/>
          </a:p>
        </p:txBody>
      </p:sp>
      <p:sp>
        <p:nvSpPr>
          <p:cNvPr id="4" name="Slide Number Placeholder 3"/>
          <p:cNvSpPr>
            <a:spLocks noGrp="1"/>
          </p:cNvSpPr>
          <p:nvPr>
            <p:ph type="sldNum" sz="quarter" idx="10"/>
          </p:nvPr>
        </p:nvSpPr>
        <p:spPr/>
        <p:txBody>
          <a:bodyPr/>
          <a:lstStyle/>
          <a:p>
            <a:fld id="{E8BBE725-2696-49FF-A6D2-7AF5DC4ACAB6}" type="slidenum">
              <a:rPr lang="en-GB" smtClean="0"/>
              <a:t>12</a:t>
            </a:fld>
            <a:endParaRPr lang="en-GB" dirty="0"/>
          </a:p>
        </p:txBody>
      </p:sp>
    </p:spTree>
    <p:extLst>
      <p:ext uri="{BB962C8B-B14F-4D97-AF65-F5344CB8AC3E}">
        <p14:creationId xmlns:p14="http://schemas.microsoft.com/office/powerpoint/2010/main" val="50078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Information or non-fiction books provide children with a completely different reading experience.</a:t>
            </a:r>
          </a:p>
          <a:p>
            <a:r>
              <a:rPr lang="en-GB" dirty="0"/>
              <a:t>They can share what they already know about a topic and learn new information  as they listen to an adult read and study illustrations and photographs.</a:t>
            </a:r>
          </a:p>
          <a:p>
            <a:endParaRPr lang="en-GB" dirty="0"/>
          </a:p>
          <a:p>
            <a:r>
              <a:rPr lang="en-GB" dirty="0"/>
              <a:t>Demonstrate how information books are laid out differently than fiction books.</a:t>
            </a:r>
          </a:p>
          <a:p>
            <a:r>
              <a:rPr lang="en-GB" dirty="0"/>
              <a:t>The reader can choose to read different sections rather than working from the start to the end of the book!</a:t>
            </a:r>
          </a:p>
          <a:p>
            <a:endParaRPr lang="en-GB" dirty="0"/>
          </a:p>
          <a:p>
            <a:r>
              <a:rPr lang="en-GB" dirty="0"/>
              <a:t>Children can be encouraged to look for books on topics:</a:t>
            </a:r>
          </a:p>
          <a:p>
            <a:endParaRPr lang="en-GB" dirty="0"/>
          </a:p>
          <a:p>
            <a:pPr marL="171450" indent="-171450">
              <a:buFont typeface="Arial" panose="020B0604020202020204" pitchFamily="34" charset="0"/>
              <a:buChar char="•"/>
            </a:pPr>
            <a:r>
              <a:rPr lang="en-GB" dirty="0"/>
              <a:t> they are already interested in, e.g.  animals or vehicles</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that link with themes being explored in pre-school e.g. seasons or shapes</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that may prepare them for new experiences  e.g.  trips to the dentist, or  a new baby</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simply appeal!</a:t>
            </a:r>
          </a:p>
          <a:p>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E8BBE725-2696-49FF-A6D2-7AF5DC4ACAB6}" type="slidenum">
              <a:rPr lang="en-GB" smtClean="0"/>
              <a:t>13</a:t>
            </a:fld>
            <a:endParaRPr lang="en-GB"/>
          </a:p>
        </p:txBody>
      </p:sp>
    </p:spTree>
    <p:extLst>
      <p:ext uri="{BB962C8B-B14F-4D97-AF65-F5344CB8AC3E}">
        <p14:creationId xmlns:p14="http://schemas.microsoft.com/office/powerpoint/2010/main" val="50078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is nothing more interesting to a child than to see</a:t>
            </a:r>
            <a:r>
              <a:rPr lang="en-GB" baseline="0" dirty="0"/>
              <a:t> or</a:t>
            </a:r>
            <a:r>
              <a:rPr lang="en-GB" dirty="0"/>
              <a:t> to hear about themselves</a:t>
            </a:r>
            <a:r>
              <a:rPr lang="en-GB" baseline="0" dirty="0"/>
              <a:t> and to be able to talk about it with someone else!</a:t>
            </a:r>
          </a:p>
          <a:p>
            <a:endParaRPr lang="en-GB" baseline="0" dirty="0"/>
          </a:p>
          <a:p>
            <a:r>
              <a:rPr lang="en-GB" baseline="0" dirty="0"/>
              <a:t>Include your child’s favourite things , people, toys, activities and place in their book.</a:t>
            </a:r>
          </a:p>
          <a:p>
            <a:endParaRPr lang="en-GB" baseline="0" dirty="0"/>
          </a:p>
          <a:p>
            <a:r>
              <a:rPr lang="en-GB" baseline="0" dirty="0"/>
              <a:t>Your child can help you make the book and provide the words – let them become an author themselves! This means that the written words are meaningful to them and also provides you with a good model to expand upon.</a:t>
            </a:r>
          </a:p>
          <a:p>
            <a:endParaRPr lang="en-GB" baseline="0" dirty="0"/>
          </a:p>
          <a:p>
            <a:r>
              <a:rPr lang="en-GB" baseline="0" dirty="0"/>
              <a:t>Provides a way for them to share their experiences with other people.</a:t>
            </a:r>
            <a:endParaRPr lang="en-GB" dirty="0"/>
          </a:p>
        </p:txBody>
      </p:sp>
      <p:sp>
        <p:nvSpPr>
          <p:cNvPr id="4" name="Slide Number Placeholder 3"/>
          <p:cNvSpPr>
            <a:spLocks noGrp="1"/>
          </p:cNvSpPr>
          <p:nvPr>
            <p:ph type="sldNum" sz="quarter" idx="10"/>
          </p:nvPr>
        </p:nvSpPr>
        <p:spPr/>
        <p:txBody>
          <a:bodyPr/>
          <a:lstStyle/>
          <a:p>
            <a:fld id="{9D17A6AB-1D8C-46E3-9639-5E3482641601}" type="slidenum">
              <a:rPr lang="en-GB" smtClean="0"/>
              <a:t>14</a:t>
            </a:fld>
            <a:endParaRPr lang="en-GB" dirty="0"/>
          </a:p>
        </p:txBody>
      </p:sp>
    </p:spTree>
    <p:extLst>
      <p:ext uri="{BB962C8B-B14F-4D97-AF65-F5344CB8AC3E}">
        <p14:creationId xmlns:p14="http://schemas.microsoft.com/office/powerpoint/2010/main" val="32099554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1038" y="4721225"/>
            <a:ext cx="5443537" cy="4640932"/>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Big Bedtime Read focuses on reading for pleasure.    However,   reading is an important skill that we need to use in our everyday lives.</a:t>
            </a:r>
          </a:p>
          <a:p>
            <a:endParaRPr lang="en-GB" dirty="0"/>
          </a:p>
          <a:p>
            <a:r>
              <a:rPr lang="en-GB" dirty="0"/>
              <a:t>Explore the wide range of opportunities available to engage children in reading throughout the day,   showing them how important it is and encouraging them to use their emerging knowledge of how print works.</a:t>
            </a:r>
          </a:p>
          <a:p>
            <a:endParaRPr lang="en-GB" dirty="0"/>
          </a:p>
          <a:p>
            <a:r>
              <a:rPr lang="en-GB" dirty="0"/>
              <a:t>Examples might include:</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Reading labels and instructions,   e.g. cereal packets,  cooking instructions,  warning signs</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Looking up times for T.V. programmes,  buses,  flights</a:t>
            </a:r>
          </a:p>
          <a:p>
            <a:endParaRPr lang="en-GB" dirty="0"/>
          </a:p>
          <a:p>
            <a:pPr marL="171450" indent="-171450">
              <a:buFont typeface="Arial" panose="020B0604020202020204" pitchFamily="34" charset="0"/>
              <a:buChar char="•"/>
            </a:pPr>
            <a:r>
              <a:rPr lang="en-GB" dirty="0"/>
              <a:t>Identifying places or items  e.g.  Street names,  sign posts,    supermarket notices</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Cards, flyers and letters </a:t>
            </a:r>
          </a:p>
          <a:p>
            <a:endParaRPr lang="en-GB" dirty="0"/>
          </a:p>
          <a:p>
            <a:r>
              <a:rPr lang="en-GB" dirty="0"/>
              <a:t>As adults we mostly read silently,  in our heads.   </a:t>
            </a:r>
          </a:p>
          <a:p>
            <a:r>
              <a:rPr lang="en-GB" dirty="0"/>
              <a:t>Encourage parents to verbalise,  pointing to words and reading a loud so that children can begin to make connections and understand more a bout the reading process.  </a:t>
            </a:r>
          </a:p>
          <a:p>
            <a:endParaRPr lang="en-GB" dirty="0"/>
          </a:p>
          <a:p>
            <a:r>
              <a:rPr lang="en-GB" dirty="0"/>
              <a:t>Demonstrate the relationship between </a:t>
            </a:r>
            <a:r>
              <a:rPr lang="en-GB" b="1" dirty="0"/>
              <a:t>reading</a:t>
            </a:r>
            <a:r>
              <a:rPr lang="en-GB" dirty="0"/>
              <a:t> and </a:t>
            </a:r>
            <a:r>
              <a:rPr lang="en-GB" b="1" dirty="0"/>
              <a:t>writing</a:t>
            </a:r>
            <a:r>
              <a:rPr lang="en-GB" dirty="0"/>
              <a:t>,   so that children begin to understand that print is recorded speech.  </a:t>
            </a:r>
          </a:p>
        </p:txBody>
      </p:sp>
      <p:sp>
        <p:nvSpPr>
          <p:cNvPr id="4" name="Slide Number Placeholder 3"/>
          <p:cNvSpPr>
            <a:spLocks noGrp="1"/>
          </p:cNvSpPr>
          <p:nvPr>
            <p:ph type="sldNum" sz="quarter" idx="10"/>
          </p:nvPr>
        </p:nvSpPr>
        <p:spPr/>
        <p:txBody>
          <a:bodyPr/>
          <a:lstStyle/>
          <a:p>
            <a:fld id="{E8BBE725-2696-49FF-A6D2-7AF5DC4ACAB6}" type="slidenum">
              <a:rPr lang="en-GB" smtClean="0"/>
              <a:t>15</a:t>
            </a:fld>
            <a:endParaRPr lang="en-GB"/>
          </a:p>
        </p:txBody>
      </p:sp>
    </p:spTree>
    <p:extLst>
      <p:ext uri="{BB962C8B-B14F-4D97-AF65-F5344CB8AC3E}">
        <p14:creationId xmlns:p14="http://schemas.microsoft.com/office/powerpoint/2010/main" val="28943412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Talk about the</a:t>
            </a:r>
            <a:r>
              <a:rPr lang="en-GB" baseline="0" dirty="0"/>
              <a:t> impact on children who have insufficient sleep, e.g.</a:t>
            </a:r>
          </a:p>
          <a:p>
            <a:endParaRPr lang="en-GB" baseline="0" dirty="0"/>
          </a:p>
          <a:p>
            <a:r>
              <a:rPr lang="en-GB" dirty="0"/>
              <a:t>l</a:t>
            </a:r>
            <a:r>
              <a:rPr lang="en-GB" baseline="0" dirty="0"/>
              <a:t>ack of energy to engage in physical activity</a:t>
            </a:r>
          </a:p>
          <a:p>
            <a:endParaRPr lang="en-GB" baseline="0" dirty="0"/>
          </a:p>
          <a:p>
            <a:r>
              <a:rPr lang="en-GB" baseline="0" dirty="0"/>
              <a:t>lack of concentration affecting </a:t>
            </a:r>
            <a:r>
              <a:rPr lang="en-GB" dirty="0"/>
              <a:t>communication and </a:t>
            </a:r>
            <a:r>
              <a:rPr lang="en-GB" baseline="0" dirty="0"/>
              <a:t>learning</a:t>
            </a:r>
          </a:p>
          <a:p>
            <a:endParaRPr lang="en-GB" baseline="0" dirty="0"/>
          </a:p>
          <a:p>
            <a:r>
              <a:rPr lang="en-GB" dirty="0"/>
              <a:t>i</a:t>
            </a:r>
            <a:r>
              <a:rPr lang="en-GB" baseline="0" dirty="0"/>
              <a:t>rritability –affecting interaction and behaviour</a:t>
            </a:r>
          </a:p>
          <a:p>
            <a:endParaRPr lang="en-GB" dirty="0"/>
          </a:p>
          <a:p>
            <a:endParaRPr lang="en-GB" baseline="0" dirty="0"/>
          </a:p>
          <a:p>
            <a:r>
              <a:rPr lang="en-GB" i="1" dirty="0"/>
              <a:t>Like charging a battery -  the body needs sufficient rest and nourishment,   a little charge of the phone may keep it going for a while but it runs out quickly!    </a:t>
            </a:r>
            <a:r>
              <a:rPr lang="en-GB" dirty="0"/>
              <a:t>A child with too little sleep may be up and moving but will not be ‘running at full power!’</a:t>
            </a:r>
          </a:p>
          <a:p>
            <a:endParaRPr lang="en-GB" i="1" dirty="0"/>
          </a:p>
          <a:p>
            <a:endParaRPr lang="en-GB" i="1" dirty="0"/>
          </a:p>
        </p:txBody>
      </p:sp>
      <p:sp>
        <p:nvSpPr>
          <p:cNvPr id="4" name="Slide Number Placeholder 3"/>
          <p:cNvSpPr>
            <a:spLocks noGrp="1"/>
          </p:cNvSpPr>
          <p:nvPr>
            <p:ph type="sldNum" sz="quarter" idx="10"/>
          </p:nvPr>
        </p:nvSpPr>
        <p:spPr/>
        <p:txBody>
          <a:bodyPr/>
          <a:lstStyle/>
          <a:p>
            <a:fld id="{E8BBE725-2696-49FF-A6D2-7AF5DC4ACAB6}" type="slidenum">
              <a:rPr lang="en-GB" smtClean="0"/>
              <a:t>18</a:t>
            </a:fld>
            <a:endParaRPr lang="en-GB"/>
          </a:p>
        </p:txBody>
      </p:sp>
    </p:spTree>
    <p:extLst>
      <p:ext uri="{BB962C8B-B14F-4D97-AF65-F5344CB8AC3E}">
        <p14:creationId xmlns:p14="http://schemas.microsoft.com/office/powerpoint/2010/main" val="17676109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solidFill>
                <a:srgbClr val="002060"/>
              </a:solidFill>
            </a:endParaRPr>
          </a:p>
          <a:p>
            <a:r>
              <a:rPr lang="en-GB" dirty="0">
                <a:solidFill>
                  <a:srgbClr val="002060"/>
                </a:solidFill>
              </a:rPr>
              <a:t>Setting routines that ensure children get sufficient sleep is essential.  </a:t>
            </a:r>
          </a:p>
          <a:p>
            <a:r>
              <a:rPr lang="en-GB" dirty="0">
                <a:solidFill>
                  <a:srgbClr val="002060"/>
                </a:solidFill>
              </a:rPr>
              <a:t>Sometimes we will be aware that children need to go to bed earlier because they are particularly tired  but most nights they should have a clear bed time and know what this means sleep!    </a:t>
            </a:r>
          </a:p>
        </p:txBody>
      </p:sp>
      <p:sp>
        <p:nvSpPr>
          <p:cNvPr id="4" name="Slide Number Placeholder 3"/>
          <p:cNvSpPr>
            <a:spLocks noGrp="1"/>
          </p:cNvSpPr>
          <p:nvPr>
            <p:ph type="sldNum" sz="quarter" idx="10"/>
          </p:nvPr>
        </p:nvSpPr>
        <p:spPr/>
        <p:txBody>
          <a:bodyPr/>
          <a:lstStyle/>
          <a:p>
            <a:fld id="{E8BBE725-2696-49FF-A6D2-7AF5DC4ACAB6}" type="slidenum">
              <a:rPr lang="en-GB" smtClean="0"/>
              <a:t>19</a:t>
            </a:fld>
            <a:endParaRPr lang="en-GB"/>
          </a:p>
        </p:txBody>
      </p:sp>
    </p:spTree>
    <p:extLst>
      <p:ext uri="{BB962C8B-B14F-4D97-AF65-F5344CB8AC3E}">
        <p14:creationId xmlns:p14="http://schemas.microsoft.com/office/powerpoint/2010/main" val="34300591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Talk</a:t>
            </a:r>
            <a:r>
              <a:rPr lang="en-GB" baseline="0" dirty="0"/>
              <a:t> about other things that might settle a child   e.g.    </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baseline="0" dirty="0"/>
              <a:t>if he of she has a favourite cuddly toy or comfort blanket,  make sure it is nearby</a:t>
            </a:r>
          </a:p>
          <a:p>
            <a:pPr marL="171450" indent="-171450">
              <a:buFont typeface="Arial" panose="020B0604020202020204" pitchFamily="34" charset="0"/>
              <a:buChar char="•"/>
            </a:pPr>
            <a:endParaRPr lang="en-GB" baseline="0" dirty="0"/>
          </a:p>
          <a:p>
            <a:pPr marL="171450" indent="-171450">
              <a:buFont typeface="Arial" panose="020B0604020202020204" pitchFamily="34" charset="0"/>
              <a:buChar char="•"/>
            </a:pPr>
            <a:r>
              <a:rPr lang="en-GB" dirty="0"/>
              <a:t>l</a:t>
            </a:r>
            <a:r>
              <a:rPr lang="en-GB" baseline="0" dirty="0"/>
              <a:t>eaving a dim light on or the door slightly ajar</a:t>
            </a:r>
          </a:p>
          <a:p>
            <a:pPr marL="171450" indent="-171450">
              <a:buFont typeface="Arial" panose="020B0604020202020204" pitchFamily="34" charset="0"/>
              <a:buChar char="•"/>
            </a:pPr>
            <a:endParaRPr lang="en-GB" dirty="0"/>
          </a:p>
          <a:p>
            <a:endParaRPr lang="en-GB" baseline="0" dirty="0"/>
          </a:p>
          <a:p>
            <a:r>
              <a:rPr lang="en-GB" baseline="0" dirty="0"/>
              <a:t>Consider</a:t>
            </a:r>
            <a:r>
              <a:rPr lang="en-GB" dirty="0"/>
              <a:t> controllable background noise levels such a TV volume in other rooms</a:t>
            </a:r>
            <a:endParaRPr lang="en-GB" baseline="0" dirty="0"/>
          </a:p>
          <a:p>
            <a:r>
              <a:rPr lang="en-GB" baseline="0" dirty="0"/>
              <a:t>Discuss the impact of over-stimulating/</a:t>
            </a:r>
            <a:r>
              <a:rPr lang="en-GB" dirty="0"/>
              <a:t> distracting</a:t>
            </a:r>
            <a:r>
              <a:rPr lang="en-GB" baseline="0" dirty="0"/>
              <a:t> environments e.g. etc.  </a:t>
            </a:r>
            <a:r>
              <a:rPr lang="en-GB" dirty="0"/>
              <a:t>TVs/ computers/ tablets in rooms,  access to noisy toys </a:t>
            </a:r>
          </a:p>
          <a:p>
            <a:endParaRPr lang="en-GB" baseline="0" dirty="0"/>
          </a:p>
          <a:p>
            <a:r>
              <a:rPr lang="en-GB" dirty="0"/>
              <a:t>Some parents may have specific concerns about their children’s sleeping patterns.</a:t>
            </a:r>
          </a:p>
          <a:p>
            <a:r>
              <a:rPr lang="en-GB" dirty="0"/>
              <a:t>Reassure  parents that it can take patience,  consistency and commitment,  but most sleep problems can be solved.    </a:t>
            </a:r>
            <a:endParaRPr lang="en-GB" baseline="0" dirty="0"/>
          </a:p>
          <a:p>
            <a:r>
              <a:rPr lang="en-GB" baseline="0" dirty="0"/>
              <a:t>There is furthe</a:t>
            </a:r>
            <a:r>
              <a:rPr lang="en-GB" dirty="0"/>
              <a:t>r information available in the Birth to Five Book  (HSC), *page 89-91,  providing advice on specific issues, e.g.  children who:</a:t>
            </a:r>
          </a:p>
          <a:p>
            <a:r>
              <a:rPr lang="en-GB" dirty="0"/>
              <a:t> will not go to bed</a:t>
            </a:r>
          </a:p>
          <a:p>
            <a:r>
              <a:rPr lang="en-GB" dirty="0"/>
              <a:t>wake during the night</a:t>
            </a:r>
          </a:p>
          <a:p>
            <a:r>
              <a:rPr lang="en-GB" dirty="0"/>
              <a:t>Have nightmares or night terrors</a:t>
            </a:r>
          </a:p>
          <a:p>
            <a:endParaRPr lang="en-GB" dirty="0"/>
          </a:p>
          <a:p>
            <a:r>
              <a:rPr lang="en-GB" u="sng" dirty="0"/>
              <a:t>A summary flier is provided on the Getting to Learn website which can be given to those with concerns</a:t>
            </a:r>
            <a:r>
              <a:rPr lang="en-GB" dirty="0"/>
              <a:t>.    If a child’s sleeping continues to be a problem,  parents should talk to their </a:t>
            </a:r>
            <a:r>
              <a:rPr lang="en-GB" b="1" dirty="0"/>
              <a:t>health visitor </a:t>
            </a:r>
            <a:r>
              <a:rPr lang="en-GB" dirty="0"/>
              <a:t>or GP.</a:t>
            </a:r>
          </a:p>
          <a:p>
            <a:endParaRPr lang="en-GB" dirty="0"/>
          </a:p>
          <a:p>
            <a:r>
              <a:rPr lang="en-GB" dirty="0"/>
              <a:t>*Every parent receives a copy of Birth to Five when their child is born.</a:t>
            </a:r>
            <a:endParaRPr lang="en-GB" baseline="0" dirty="0"/>
          </a:p>
        </p:txBody>
      </p:sp>
      <p:sp>
        <p:nvSpPr>
          <p:cNvPr id="4" name="Slide Number Placeholder 3"/>
          <p:cNvSpPr>
            <a:spLocks noGrp="1"/>
          </p:cNvSpPr>
          <p:nvPr>
            <p:ph type="sldNum" sz="quarter" idx="10"/>
          </p:nvPr>
        </p:nvSpPr>
        <p:spPr/>
        <p:txBody>
          <a:bodyPr/>
          <a:lstStyle/>
          <a:p>
            <a:fld id="{E8BBE725-2696-49FF-A6D2-7AF5DC4ACAB6}" type="slidenum">
              <a:rPr lang="en-GB" smtClean="0"/>
              <a:t>20</a:t>
            </a:fld>
            <a:endParaRPr lang="en-GB"/>
          </a:p>
        </p:txBody>
      </p:sp>
    </p:spTree>
    <p:extLst>
      <p:ext uri="{BB962C8B-B14F-4D97-AF65-F5344CB8AC3E}">
        <p14:creationId xmlns:p14="http://schemas.microsoft.com/office/powerpoint/2010/main" val="39035684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solidFill>
                <a:srgbClr val="002060"/>
              </a:solidFill>
            </a:endParaRPr>
          </a:p>
          <a:p>
            <a:r>
              <a:rPr lang="en-GB" dirty="0">
                <a:solidFill>
                  <a:srgbClr val="002060"/>
                </a:solidFill>
              </a:rPr>
              <a:t>Setting routines that ensure children get sufficient sleep is essential.  </a:t>
            </a:r>
          </a:p>
          <a:p>
            <a:r>
              <a:rPr lang="en-GB" dirty="0">
                <a:solidFill>
                  <a:srgbClr val="002060"/>
                </a:solidFill>
              </a:rPr>
              <a:t>Sometimes we will be aware that children need to go to bed earlier because they are particularly tired  but most nights they should have a clear bed time and know what this means sleep!    </a:t>
            </a:r>
          </a:p>
        </p:txBody>
      </p:sp>
      <p:sp>
        <p:nvSpPr>
          <p:cNvPr id="4" name="Slide Number Placeholder 3"/>
          <p:cNvSpPr>
            <a:spLocks noGrp="1"/>
          </p:cNvSpPr>
          <p:nvPr>
            <p:ph type="sldNum" sz="quarter" idx="10"/>
          </p:nvPr>
        </p:nvSpPr>
        <p:spPr/>
        <p:txBody>
          <a:bodyPr/>
          <a:lstStyle/>
          <a:p>
            <a:fld id="{E8BBE725-2696-49FF-A6D2-7AF5DC4ACAB6}" type="slidenum">
              <a:rPr lang="en-GB" smtClean="0"/>
              <a:t>21</a:t>
            </a:fld>
            <a:endParaRPr lang="en-GB"/>
          </a:p>
        </p:txBody>
      </p:sp>
    </p:spTree>
    <p:extLst>
      <p:ext uri="{BB962C8B-B14F-4D97-AF65-F5344CB8AC3E}">
        <p14:creationId xmlns:p14="http://schemas.microsoft.com/office/powerpoint/2010/main" val="41332909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Use of technology</a:t>
            </a:r>
            <a:r>
              <a:rPr lang="en-GB" baseline="0" dirty="0"/>
              <a:t> is on the increase and is now a big part of our lives!   However, it is important to find out more about the impact of technology,  particularly the use of screen time, on young children’s sleep.  </a:t>
            </a:r>
          </a:p>
          <a:p>
            <a:endParaRPr lang="en-GB" baseline="0" dirty="0"/>
          </a:p>
          <a:p>
            <a:r>
              <a:rPr lang="en-GB" baseline="0" dirty="0"/>
              <a:t>A review in 2014,   (published in the </a:t>
            </a:r>
            <a:r>
              <a:rPr lang="en-GB" baseline="0" dirty="0" err="1"/>
              <a:t>Sleepmedicine</a:t>
            </a:r>
            <a:r>
              <a:rPr lang="en-GB" baseline="0" dirty="0"/>
              <a:t> Review),   found consistent evidence that sleep was hampered by screen time.</a:t>
            </a:r>
          </a:p>
          <a:p>
            <a:endParaRPr lang="en-GB" baseline="0" dirty="0"/>
          </a:p>
          <a:p>
            <a:endParaRPr lang="en-GB" dirty="0"/>
          </a:p>
          <a:p>
            <a:r>
              <a:rPr lang="en-GB" dirty="0"/>
              <a:t>Use of devices can delay times at which children go to sleep,  providing short amounts of time for actual sleep</a:t>
            </a:r>
            <a:r>
              <a:rPr lang="en-GB" dirty="0">
                <a:solidFill>
                  <a:srgbClr val="002060"/>
                </a:solidFill>
              </a:rPr>
              <a:t>.</a:t>
            </a:r>
          </a:p>
          <a:p>
            <a:endParaRPr lang="en-GB" baseline="0" dirty="0">
              <a:solidFill>
                <a:srgbClr val="002060"/>
              </a:solidFill>
            </a:endParaRPr>
          </a:p>
          <a:p>
            <a:r>
              <a:rPr lang="en-GB" dirty="0"/>
              <a:t>Exciting video games and lively programmes or films engage the brain and release hormones that make  it more difficult to sleep.</a:t>
            </a:r>
          </a:p>
          <a:p>
            <a:endParaRPr lang="en-GB" baseline="0" dirty="0"/>
          </a:p>
          <a:p>
            <a:r>
              <a:rPr lang="en-GB" baseline="0" dirty="0"/>
              <a:t>Light emitted by screen can increase alertness,   making it more difficult to sleep.</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t>Use of devices can delay times at which children go to sleep,  providing shorter amount of sleep.</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a:p>
          <a:p>
            <a:r>
              <a:rPr lang="en-GB" baseline="0" dirty="0"/>
              <a:t>The light can disrupt the body’s naturally occurring rhythms,   releasing the </a:t>
            </a:r>
            <a:r>
              <a:rPr lang="en-GB" baseline="0" dirty="0" err="1"/>
              <a:t>hormone,melatonin</a:t>
            </a:r>
            <a:r>
              <a:rPr lang="en-GB" baseline="0" dirty="0"/>
              <a:t>,  which helps maintain and regulate sleep-wake cycles.</a:t>
            </a:r>
            <a:endParaRPr lang="en-GB" dirty="0"/>
          </a:p>
        </p:txBody>
      </p:sp>
      <p:sp>
        <p:nvSpPr>
          <p:cNvPr id="4" name="Slide Number Placeholder 3"/>
          <p:cNvSpPr>
            <a:spLocks noGrp="1"/>
          </p:cNvSpPr>
          <p:nvPr>
            <p:ph type="sldNum" sz="quarter" idx="10"/>
          </p:nvPr>
        </p:nvSpPr>
        <p:spPr/>
        <p:txBody>
          <a:bodyPr/>
          <a:lstStyle/>
          <a:p>
            <a:fld id="{E8BBE725-2696-49FF-A6D2-7AF5DC4ACAB6}" type="slidenum">
              <a:rPr lang="en-GB" smtClean="0"/>
              <a:t>22</a:t>
            </a:fld>
            <a:endParaRPr lang="en-GB"/>
          </a:p>
        </p:txBody>
      </p:sp>
    </p:spTree>
    <p:extLst>
      <p:ext uri="{BB962C8B-B14F-4D97-AF65-F5344CB8AC3E}">
        <p14:creationId xmlns:p14="http://schemas.microsoft.com/office/powerpoint/2010/main" val="41332909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Outline briefly what you will be focussing on throughout the session /session.</a:t>
            </a:r>
          </a:p>
        </p:txBody>
      </p:sp>
      <p:sp>
        <p:nvSpPr>
          <p:cNvPr id="4" name="Slide Number Placeholder 3"/>
          <p:cNvSpPr>
            <a:spLocks noGrp="1"/>
          </p:cNvSpPr>
          <p:nvPr>
            <p:ph type="sldNum" sz="quarter" idx="10"/>
          </p:nvPr>
        </p:nvSpPr>
        <p:spPr/>
        <p:txBody>
          <a:bodyPr/>
          <a:lstStyle/>
          <a:p>
            <a:fld id="{D9C2A32B-20DD-49B9-9DC1-EA5CD01E8FAA}" type="slidenum">
              <a:rPr lang="en-GB" smtClean="0"/>
              <a:t>2</a:t>
            </a:fld>
            <a:endParaRPr lang="en-GB"/>
          </a:p>
        </p:txBody>
      </p:sp>
    </p:spTree>
    <p:extLst>
      <p:ext uri="{BB962C8B-B14F-4D97-AF65-F5344CB8AC3E}">
        <p14:creationId xmlns:p14="http://schemas.microsoft.com/office/powerpoint/2010/main" val="6107598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D17A6AB-1D8C-46E3-9639-5E3482641601}" type="slidenum">
              <a:rPr lang="en-GB" smtClean="0"/>
              <a:t>23</a:t>
            </a:fld>
            <a:endParaRPr lang="en-GB" dirty="0"/>
          </a:p>
        </p:txBody>
      </p:sp>
    </p:spTree>
    <p:extLst>
      <p:ext uri="{BB962C8B-B14F-4D97-AF65-F5344CB8AC3E}">
        <p14:creationId xmlns:p14="http://schemas.microsoft.com/office/powerpoint/2010/main" val="4469629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By reading a book with your child you stimulate their brain development.</a:t>
            </a:r>
          </a:p>
          <a:p>
            <a:r>
              <a:rPr lang="en-GB" dirty="0"/>
              <a:t>By reading a book with your child you help them develop literacy skills long before they can read and write themselves.</a:t>
            </a:r>
          </a:p>
          <a:p>
            <a:r>
              <a:rPr lang="en-GB" dirty="0"/>
              <a:t>By reading a book with your child you are nurturing their oral language development so they will be ready and willing to learn with their teacher in school.</a:t>
            </a:r>
          </a:p>
          <a:p>
            <a:r>
              <a:rPr lang="en-GB" dirty="0"/>
              <a:t>By reading a book with your child you are being a good role model  - showing them that reading is fun, reading is entertainment and reading is for everyone.</a:t>
            </a:r>
          </a:p>
        </p:txBody>
      </p:sp>
      <p:sp>
        <p:nvSpPr>
          <p:cNvPr id="4" name="Slide Number Placeholder 3"/>
          <p:cNvSpPr>
            <a:spLocks noGrp="1"/>
          </p:cNvSpPr>
          <p:nvPr>
            <p:ph type="sldNum" sz="quarter" idx="10"/>
          </p:nvPr>
        </p:nvSpPr>
        <p:spPr/>
        <p:txBody>
          <a:bodyPr/>
          <a:lstStyle/>
          <a:p>
            <a:fld id="{9D17A6AB-1D8C-46E3-9639-5E3482641601}" type="slidenum">
              <a:rPr lang="en-GB" smtClean="0"/>
              <a:t>3</a:t>
            </a:fld>
            <a:endParaRPr lang="en-GB" dirty="0"/>
          </a:p>
        </p:txBody>
      </p:sp>
    </p:spTree>
    <p:extLst>
      <p:ext uri="{BB962C8B-B14F-4D97-AF65-F5344CB8AC3E}">
        <p14:creationId xmlns:p14="http://schemas.microsoft.com/office/powerpoint/2010/main" val="42285782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Talk about the pleasure experienced by both parent and child as they snuggle up to enjoy some quality time together. </a:t>
            </a:r>
          </a:p>
          <a:p>
            <a:endParaRPr lang="en-GB" dirty="0"/>
          </a:p>
          <a:p>
            <a:r>
              <a:rPr lang="en-GB" dirty="0"/>
              <a:t>Often books stimulate conversations and encourage children to share their thoughts and feelings.</a:t>
            </a:r>
          </a:p>
          <a:p>
            <a:endParaRPr lang="en-GB" dirty="0"/>
          </a:p>
          <a:p>
            <a:endParaRPr lang="en-GB" dirty="0"/>
          </a:p>
          <a:p>
            <a:r>
              <a:rPr lang="en-GB" dirty="0"/>
              <a:t>Remind Parents about the wealth of information that is available in Birth to Five,  which they received when their child was born.</a:t>
            </a:r>
          </a:p>
        </p:txBody>
      </p:sp>
      <p:sp>
        <p:nvSpPr>
          <p:cNvPr id="4" name="Slide Number Placeholder 3"/>
          <p:cNvSpPr>
            <a:spLocks noGrp="1"/>
          </p:cNvSpPr>
          <p:nvPr>
            <p:ph type="sldNum" sz="quarter" idx="10"/>
          </p:nvPr>
        </p:nvSpPr>
        <p:spPr/>
        <p:txBody>
          <a:bodyPr/>
          <a:lstStyle/>
          <a:p>
            <a:fld id="{E8BBE725-2696-49FF-A6D2-7AF5DC4ACAB6}" type="slidenum">
              <a:rPr lang="en-GB" smtClean="0"/>
              <a:t>4</a:t>
            </a:fld>
            <a:endParaRPr lang="en-GB"/>
          </a:p>
        </p:txBody>
      </p:sp>
    </p:spTree>
    <p:extLst>
      <p:ext uri="{BB962C8B-B14F-4D97-AF65-F5344CB8AC3E}">
        <p14:creationId xmlns:p14="http://schemas.microsoft.com/office/powerpoint/2010/main" val="11644905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Briefly</a:t>
            </a:r>
            <a:r>
              <a:rPr lang="en-GB" baseline="0" dirty="0"/>
              <a:t> d</a:t>
            </a:r>
            <a:r>
              <a:rPr lang="en-GB" dirty="0"/>
              <a:t>emonstrate each point by using examples from a range of different books.</a:t>
            </a:r>
          </a:p>
          <a:p>
            <a:endParaRPr lang="en-GB" dirty="0"/>
          </a:p>
          <a:p>
            <a:r>
              <a:rPr lang="en-GB" dirty="0"/>
              <a:t>Give parents time to browse and talk about the books they think their child would choose and why the book would appeal , e.g. </a:t>
            </a:r>
          </a:p>
          <a:p>
            <a:endParaRPr lang="en-GB" dirty="0"/>
          </a:p>
          <a:p>
            <a:pPr marL="171450" indent="-171450">
              <a:buFont typeface="Arial" panose="020B0604020202020204" pitchFamily="34" charset="0"/>
              <a:buChar char="•"/>
            </a:pPr>
            <a:r>
              <a:rPr lang="en-GB" dirty="0"/>
              <a:t>     stimulating illustrations that prompt discussion</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     highly patterned or rhyming texts tat encourage children to join in</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     familiar events or characters</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     humour</a:t>
            </a:r>
          </a:p>
          <a:p>
            <a:endParaRPr lang="en-GB" dirty="0"/>
          </a:p>
          <a:p>
            <a:pPr marL="171450" indent="-171450">
              <a:buFont typeface="Arial" panose="020B0604020202020204" pitchFamily="34" charset="0"/>
              <a:buChar char="•"/>
            </a:pPr>
            <a:r>
              <a:rPr lang="en-GB" dirty="0"/>
              <a:t>     adventure </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    coping with emotions</a:t>
            </a:r>
          </a:p>
        </p:txBody>
      </p:sp>
      <p:sp>
        <p:nvSpPr>
          <p:cNvPr id="4" name="Slide Number Placeholder 3"/>
          <p:cNvSpPr>
            <a:spLocks noGrp="1"/>
          </p:cNvSpPr>
          <p:nvPr>
            <p:ph type="sldNum" sz="quarter" idx="10"/>
          </p:nvPr>
        </p:nvSpPr>
        <p:spPr/>
        <p:txBody>
          <a:bodyPr/>
          <a:lstStyle/>
          <a:p>
            <a:fld id="{E8BBE725-2696-49FF-A6D2-7AF5DC4ACAB6}" type="slidenum">
              <a:rPr lang="en-GB" smtClean="0"/>
              <a:t>6</a:t>
            </a:fld>
            <a:endParaRPr lang="en-GB"/>
          </a:p>
        </p:txBody>
      </p:sp>
    </p:spTree>
    <p:extLst>
      <p:ext uri="{BB962C8B-B14F-4D97-AF65-F5344CB8AC3E}">
        <p14:creationId xmlns:p14="http://schemas.microsoft.com/office/powerpoint/2010/main" val="29787668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Why are these language skills important? Here is why….</a:t>
            </a:r>
          </a:p>
          <a:p>
            <a:endParaRPr lang="en-GB" dirty="0"/>
          </a:p>
          <a:p>
            <a:r>
              <a:rPr lang="en-GB" dirty="0"/>
              <a:t>Vocabulary – words are important because they broaden</a:t>
            </a:r>
            <a:r>
              <a:rPr lang="en-GB" baseline="0" dirty="0"/>
              <a:t> your child’s general knowledge. The more words your child understands the easier it will be for them to make sense of written words on the page.</a:t>
            </a:r>
          </a:p>
          <a:p>
            <a:endParaRPr lang="en-GB" baseline="0" dirty="0"/>
          </a:p>
          <a:p>
            <a:r>
              <a:rPr lang="en-GB" baseline="0" dirty="0"/>
              <a:t>Understanding a story – when you read a book with your child, as they listen to you, they begin to be able to make connections between the pictures that they are looking at, the words they hear you say and what is happening to them in their own lives. This helps them to move from “the here and now” to being able to look to the future and the past and think what might happen next. It helps them make sense of the world around them.</a:t>
            </a:r>
          </a:p>
          <a:p>
            <a:endParaRPr lang="en-GB" baseline="0" dirty="0"/>
          </a:p>
          <a:p>
            <a:r>
              <a:rPr lang="en-GB" baseline="0" dirty="0"/>
              <a:t>Sound awareness – your child is now ready to start to become aware that words are made up of sounds. This developing awareness of the sounds of our language will help your child hear, store and remember words that they need not only for speaking but when they start to learn to read and write.</a:t>
            </a:r>
          </a:p>
          <a:p>
            <a:endParaRPr lang="en-GB" baseline="0" dirty="0"/>
          </a:p>
          <a:p>
            <a:r>
              <a:rPr lang="en-GB" baseline="0" dirty="0"/>
              <a:t>Print awareness – your child’s attention will naturally be drawn to the pictures as these are what they understand at present. By reading books with you they will begin to realise that that the strange marks on the page also have meaning.</a:t>
            </a:r>
          </a:p>
          <a:p>
            <a:endParaRPr lang="en-GB" baseline="0" dirty="0"/>
          </a:p>
          <a:p>
            <a:endParaRPr lang="en-GB" dirty="0"/>
          </a:p>
        </p:txBody>
      </p:sp>
      <p:sp>
        <p:nvSpPr>
          <p:cNvPr id="4" name="Slide Number Placeholder 3"/>
          <p:cNvSpPr>
            <a:spLocks noGrp="1"/>
          </p:cNvSpPr>
          <p:nvPr>
            <p:ph type="sldNum" sz="quarter" idx="10"/>
          </p:nvPr>
        </p:nvSpPr>
        <p:spPr/>
        <p:txBody>
          <a:bodyPr/>
          <a:lstStyle/>
          <a:p>
            <a:fld id="{9D17A6AB-1D8C-46E3-9639-5E3482641601}" type="slidenum">
              <a:rPr lang="en-GB" smtClean="0"/>
              <a:t>7</a:t>
            </a:fld>
            <a:endParaRPr lang="en-GB" dirty="0"/>
          </a:p>
        </p:txBody>
      </p:sp>
    </p:spTree>
    <p:extLst>
      <p:ext uri="{BB962C8B-B14F-4D97-AF65-F5344CB8AC3E}">
        <p14:creationId xmlns:p14="http://schemas.microsoft.com/office/powerpoint/2010/main" val="16166080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Letting</a:t>
            </a:r>
            <a:r>
              <a:rPr lang="en-GB" baseline="0" dirty="0"/>
              <a:t> your child chose which book to read is a good starting point – they are already wanting to know what is going on even before you open the book!</a:t>
            </a:r>
          </a:p>
          <a:p>
            <a:endParaRPr lang="en-GB" dirty="0"/>
          </a:p>
          <a:p>
            <a:pPr marL="171450" indent="-171450">
              <a:buFont typeface="Arial" panose="020B0604020202020204" pitchFamily="34" charset="0"/>
              <a:buChar char="•"/>
            </a:pPr>
            <a:r>
              <a:rPr lang="en-GB" dirty="0"/>
              <a:t>Position – reading a book brings you “closer” to your children – literally. We usually cuddle up or sit</a:t>
            </a:r>
            <a:r>
              <a:rPr lang="en-GB" baseline="0" dirty="0"/>
              <a:t> side by side, so we are physically close, are still and calm and focusing together on the same page for  longer periods of time. This is great practice for being able to sit and listen to their teacher in school.</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Reading books often– all</a:t>
            </a:r>
            <a:r>
              <a:rPr lang="en-GB" baseline="0" dirty="0"/>
              <a:t> the research shows that children who are read to everyday become better readers.</a:t>
            </a:r>
            <a:endParaRPr lang="en-GB" dirty="0"/>
          </a:p>
          <a:p>
            <a:endParaRPr lang="en-GB" dirty="0"/>
          </a:p>
          <a:p>
            <a:pPr marL="171450" indent="-171450">
              <a:buFont typeface="Arial" panose="020B0604020202020204" pitchFamily="34" charset="0"/>
              <a:buChar char="•"/>
            </a:pPr>
            <a:r>
              <a:rPr lang="en-GB" dirty="0"/>
              <a:t>Repetition. Rereading</a:t>
            </a:r>
            <a:r>
              <a:rPr lang="en-GB" baseline="0" dirty="0"/>
              <a:t> books is important – no doubt your child has a favourite book – so much so that you may be inwardly groaning as they present you with it for the 100</a:t>
            </a:r>
            <a:r>
              <a:rPr lang="en-GB" baseline="30000" dirty="0"/>
              <a:t>th</a:t>
            </a:r>
            <a:r>
              <a:rPr lang="en-GB" baseline="0" dirty="0"/>
              <a:t> time! But be reassured that by rereading a book your child has many opportunities to think about the story more deeply,  to hear, remember, understand and use new words. </a:t>
            </a:r>
          </a:p>
          <a:p>
            <a:endParaRPr lang="en-GB" baseline="0" dirty="0"/>
          </a:p>
          <a:p>
            <a:pPr marL="171450" indent="-171450">
              <a:buFont typeface="Arial" panose="020B0604020202020204" pitchFamily="34" charset="0"/>
              <a:buChar char="•"/>
            </a:pPr>
            <a:r>
              <a:rPr lang="en-GB" baseline="0" dirty="0"/>
              <a:t>What type of questions should you ask your child as you go through the book?- reading a book is as much about is all about the conversations you have with your child as reading the words on the page. In a conversation we takes turns to ask questions and share our thoughts. By asking questions you can highlight the structure of any story  - that there is a sequence to a story : a beginning, a middle and an ending</a:t>
            </a:r>
          </a:p>
          <a:p>
            <a:r>
              <a:rPr lang="en-GB" baseline="0" dirty="0"/>
              <a:t>    </a:t>
            </a:r>
            <a:r>
              <a:rPr lang="en-GB" b="1" baseline="0" dirty="0"/>
              <a:t>Who </a:t>
            </a:r>
            <a:r>
              <a:rPr lang="en-GB" baseline="0" dirty="0"/>
              <a:t>questions – draws their attention to the characters in the story e.g. mouse, fox Gruffalo.. (Gruffalo)</a:t>
            </a:r>
          </a:p>
          <a:p>
            <a:r>
              <a:rPr lang="en-GB" baseline="0" dirty="0"/>
              <a:t>    </a:t>
            </a:r>
            <a:r>
              <a:rPr lang="en-GB" b="1" baseline="0" dirty="0"/>
              <a:t>Where</a:t>
            </a:r>
            <a:r>
              <a:rPr lang="en-GB" baseline="0" dirty="0"/>
              <a:t> questions – draws their attention to the setting e.g. a forest (Owl babies)</a:t>
            </a:r>
          </a:p>
          <a:p>
            <a:r>
              <a:rPr lang="en-GB" b="1" baseline="0" dirty="0"/>
              <a:t>    When </a:t>
            </a:r>
            <a:r>
              <a:rPr lang="en-GB" baseline="0" dirty="0"/>
              <a:t>questions –  draws their attention to time e.g. bedtime (Goodnight Moon)</a:t>
            </a:r>
          </a:p>
          <a:p>
            <a:r>
              <a:rPr lang="en-GB" b="1" baseline="0" dirty="0"/>
              <a:t>    What</a:t>
            </a:r>
            <a:r>
              <a:rPr lang="en-GB" baseline="0" dirty="0"/>
              <a:t> </a:t>
            </a:r>
            <a:r>
              <a:rPr lang="en-GB" b="1" baseline="0" dirty="0"/>
              <a:t>happened</a:t>
            </a:r>
            <a:r>
              <a:rPr lang="en-GB" baseline="0" dirty="0"/>
              <a:t> – draws their attention to the action e.g. the mouse in the Gruffalo trying not to get eaten!</a:t>
            </a:r>
          </a:p>
          <a:p>
            <a:r>
              <a:rPr lang="en-GB" baseline="0" dirty="0"/>
              <a:t> </a:t>
            </a:r>
          </a:p>
          <a:p>
            <a:r>
              <a:rPr lang="en-GB" baseline="0" dirty="0"/>
              <a:t>     What information does  a child need to know to help them understand a word- when your child hears a new word for the first time it helps if you can simply tell them what it means e.g. “the boy </a:t>
            </a:r>
            <a:r>
              <a:rPr lang="en-GB" b="1" baseline="0" dirty="0"/>
              <a:t>whispered</a:t>
            </a:r>
            <a:r>
              <a:rPr lang="en-GB" baseline="0" dirty="0"/>
              <a:t>”  i.e. he used a quiet voice; </a:t>
            </a:r>
          </a:p>
          <a:p>
            <a:r>
              <a:rPr lang="en-GB" baseline="0" dirty="0"/>
              <a:t>     ask them to whisper with you; talk about when they whispered e.g.  “Remember when we didn’t want granny to hear what the surprise was planned for her birthday we talked in a quiet voice, we whispered.”; and show them what the word relates to in the picture.</a:t>
            </a:r>
          </a:p>
          <a:p>
            <a:endParaRPr lang="en-GB" baseline="0" dirty="0"/>
          </a:p>
        </p:txBody>
      </p:sp>
      <p:sp>
        <p:nvSpPr>
          <p:cNvPr id="4" name="Slide Number Placeholder 3"/>
          <p:cNvSpPr>
            <a:spLocks noGrp="1"/>
          </p:cNvSpPr>
          <p:nvPr>
            <p:ph type="sldNum" sz="quarter" idx="10"/>
          </p:nvPr>
        </p:nvSpPr>
        <p:spPr/>
        <p:txBody>
          <a:bodyPr/>
          <a:lstStyle/>
          <a:p>
            <a:fld id="{9D17A6AB-1D8C-46E3-9639-5E3482641601}" type="slidenum">
              <a:rPr lang="en-GB" smtClean="0"/>
              <a:t>8</a:t>
            </a:fld>
            <a:endParaRPr lang="en-GB" dirty="0"/>
          </a:p>
        </p:txBody>
      </p:sp>
    </p:spTree>
    <p:extLst>
      <p:ext uri="{BB962C8B-B14F-4D97-AF65-F5344CB8AC3E}">
        <p14:creationId xmlns:p14="http://schemas.microsoft.com/office/powerpoint/2010/main" val="8297783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You draw attention to a word by – use your voice to draw your child’s attention to them e.g. emphasize them, slow down, pause, point to the relevant part of the picture as you say it.</a:t>
            </a:r>
          </a:p>
          <a:p>
            <a:endParaRPr lang="en-GB" dirty="0"/>
          </a:p>
          <a:p>
            <a:pPr marL="171450" indent="-171450">
              <a:buFont typeface="Arial" panose="020B0604020202020204" pitchFamily="34" charset="0"/>
              <a:buChar char="•"/>
            </a:pPr>
            <a:r>
              <a:rPr lang="en-GB" dirty="0"/>
              <a:t>Respond</a:t>
            </a:r>
            <a:r>
              <a:rPr lang="en-GB" baseline="0" dirty="0"/>
              <a:t> to their interest by – answering their questions; giving them more information; by talking about something that has happened to them that is relevant.</a:t>
            </a:r>
          </a:p>
          <a:p>
            <a:endParaRPr lang="en-GB" baseline="0" dirty="0"/>
          </a:p>
          <a:p>
            <a:pPr marL="171450" indent="-171450">
              <a:buFont typeface="Arial" panose="020B0604020202020204" pitchFamily="34" charset="0"/>
              <a:buChar char="•"/>
            </a:pPr>
            <a:r>
              <a:rPr lang="en-GB" baseline="0" dirty="0"/>
              <a:t>Expand on what they say by- when your child says something about the story you can elaborate on it e.g. (Room on the Broom) Your child points to the frog and says “Look a frog” you reply “”Yes the frog is jumping in the pond”.</a:t>
            </a:r>
          </a:p>
          <a:p>
            <a:endParaRPr lang="en-GB" baseline="0" dirty="0"/>
          </a:p>
          <a:p>
            <a:pPr marL="171450" indent="-171450">
              <a:buFont typeface="Arial" panose="020B0604020202020204" pitchFamily="34" charset="0"/>
              <a:buChar char="•"/>
            </a:pPr>
            <a:r>
              <a:rPr lang="en-GB" baseline="0" dirty="0"/>
              <a:t>Spend time looking at the pictures- </a:t>
            </a:r>
          </a:p>
          <a:p>
            <a:endParaRPr lang="en-GB" baseline="0" dirty="0"/>
          </a:p>
          <a:p>
            <a:r>
              <a:rPr lang="en-GB" baseline="0" dirty="0"/>
              <a:t>     Draw attention to the words – run your finger along under the text as you read.</a:t>
            </a:r>
          </a:p>
          <a:p>
            <a:endParaRPr lang="en-GB" baseline="0" dirty="0"/>
          </a:p>
          <a:p>
            <a:pPr marL="171450" indent="-171450">
              <a:buFont typeface="Arial" panose="020B0604020202020204" pitchFamily="34" charset="0"/>
              <a:buChar char="•"/>
            </a:pPr>
            <a:r>
              <a:rPr lang="en-GB" baseline="0" dirty="0"/>
              <a:t>Have fun – use your face to express your feelings or that of the characters</a:t>
            </a:r>
          </a:p>
          <a:p>
            <a:pPr marL="0" indent="0">
              <a:buFont typeface="Arial" panose="020B0604020202020204" pitchFamily="34" charset="0"/>
              <a:buNone/>
            </a:pPr>
            <a:r>
              <a:rPr lang="en-GB" baseline="0" dirty="0"/>
              <a:t>                       vary the volume and pitch of voice to add meaning to the action  e.g. the mouse when he speaks you speak in a high pitched quiet voice but when the Gruffalo speaks you use a loud, deeper voice.</a:t>
            </a:r>
          </a:p>
          <a:p>
            <a:pPr marL="0" indent="0">
              <a:buFont typeface="Arial" panose="020B0604020202020204" pitchFamily="34" charset="0"/>
              <a:buNone/>
            </a:pPr>
            <a:r>
              <a:rPr lang="en-GB" baseline="0" dirty="0"/>
              <a:t>                       act out the story</a:t>
            </a:r>
          </a:p>
          <a:p>
            <a:pPr marL="0" indent="0">
              <a:buFont typeface="Arial" panose="020B0604020202020204" pitchFamily="34" charset="0"/>
              <a:buNone/>
            </a:pPr>
            <a:r>
              <a:rPr lang="en-GB" baseline="0" dirty="0"/>
              <a:t>                       it is ok to change what you say – you don’t have to read every word on the page – it is ok to just talk about the pictures!</a:t>
            </a:r>
          </a:p>
          <a:p>
            <a:pPr marL="0" indent="0">
              <a:buFont typeface="Arial" panose="020B0604020202020204" pitchFamily="34" charset="0"/>
              <a:buNone/>
            </a:pPr>
            <a:r>
              <a:rPr lang="en-GB" baseline="0" dirty="0"/>
              <a:t>                       wait for your child to say something about the picture or story – let them take the lead.</a:t>
            </a:r>
          </a:p>
          <a:p>
            <a:pPr marL="0" indent="0">
              <a:buFont typeface="Arial" panose="020B0604020202020204" pitchFamily="34" charset="0"/>
              <a:buNone/>
            </a:pPr>
            <a:r>
              <a:rPr lang="en-GB" baseline="0" dirty="0"/>
              <a:t>                       let your child turn the pages they love to be in control and don’t worry if they keep turning back or forward to their favourite page.</a:t>
            </a:r>
          </a:p>
        </p:txBody>
      </p:sp>
      <p:sp>
        <p:nvSpPr>
          <p:cNvPr id="4" name="Slide Number Placeholder 3"/>
          <p:cNvSpPr>
            <a:spLocks noGrp="1"/>
          </p:cNvSpPr>
          <p:nvPr>
            <p:ph type="sldNum" sz="quarter" idx="10"/>
          </p:nvPr>
        </p:nvSpPr>
        <p:spPr/>
        <p:txBody>
          <a:bodyPr/>
          <a:lstStyle/>
          <a:p>
            <a:fld id="{9D17A6AB-1D8C-46E3-9639-5E3482641601}" type="slidenum">
              <a:rPr lang="en-GB" smtClean="0"/>
              <a:t>9</a:t>
            </a:fld>
            <a:endParaRPr lang="en-GB" dirty="0"/>
          </a:p>
        </p:txBody>
      </p:sp>
    </p:spTree>
    <p:extLst>
      <p:ext uri="{BB962C8B-B14F-4D97-AF65-F5344CB8AC3E}">
        <p14:creationId xmlns:p14="http://schemas.microsoft.com/office/powerpoint/2010/main" val="39824602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Show</a:t>
            </a:r>
            <a:r>
              <a:rPr lang="en-GB" baseline="0" dirty="0"/>
              <a:t> parents/carers the kinds of books that are available and emphasis importance of children making choices.</a:t>
            </a:r>
          </a:p>
          <a:p>
            <a:endParaRPr lang="en-GB" dirty="0"/>
          </a:p>
          <a:p>
            <a:r>
              <a:rPr lang="en-GB" baseline="0" dirty="0"/>
              <a:t>Talk about</a:t>
            </a:r>
            <a:r>
              <a:rPr lang="en-GB" dirty="0"/>
              <a:t> how to choose books that will stimulate and  encourage participation,  perhaps looking at level of difficulty    e.g.   Level of detail in  illustrations and impact on quality of discussion;   shorter or longer text  depending on listening skills,     familiarity of language,   experiences and concepts.</a:t>
            </a:r>
          </a:p>
        </p:txBody>
      </p:sp>
      <p:sp>
        <p:nvSpPr>
          <p:cNvPr id="4" name="Slide Number Placeholder 3"/>
          <p:cNvSpPr>
            <a:spLocks noGrp="1"/>
          </p:cNvSpPr>
          <p:nvPr>
            <p:ph type="sldNum" sz="quarter" idx="10"/>
          </p:nvPr>
        </p:nvSpPr>
        <p:spPr/>
        <p:txBody>
          <a:bodyPr/>
          <a:lstStyle/>
          <a:p>
            <a:fld id="{E8BBE725-2696-49FF-A6D2-7AF5DC4ACAB6}" type="slidenum">
              <a:rPr lang="en-GB" smtClean="0"/>
              <a:t>10</a:t>
            </a:fld>
            <a:endParaRPr lang="en-GB"/>
          </a:p>
        </p:txBody>
      </p:sp>
    </p:spTree>
    <p:extLst>
      <p:ext uri="{BB962C8B-B14F-4D97-AF65-F5344CB8AC3E}">
        <p14:creationId xmlns:p14="http://schemas.microsoft.com/office/powerpoint/2010/main" val="10111757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52A23C61-F3A0-40F4-B943-ABEC466479EA}" type="datetimeFigureOut">
              <a:rPr lang="en-GB" smtClean="0"/>
              <a:t>04/12/2020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582358-A209-495F-99DB-1564307A9C67}" type="slidenum">
              <a:rPr lang="en-GB" smtClean="0"/>
              <a:t>‹#›</a:t>
            </a:fld>
            <a:endParaRPr lang="en-GB"/>
          </a:p>
        </p:txBody>
      </p:sp>
    </p:spTree>
    <p:extLst>
      <p:ext uri="{BB962C8B-B14F-4D97-AF65-F5344CB8AC3E}">
        <p14:creationId xmlns:p14="http://schemas.microsoft.com/office/powerpoint/2010/main" val="8030706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2A23C61-F3A0-40F4-B943-ABEC466479EA}" type="datetimeFigureOut">
              <a:rPr lang="en-GB" smtClean="0"/>
              <a:t>04/12/2020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582358-A209-495F-99DB-1564307A9C67}" type="slidenum">
              <a:rPr lang="en-GB" smtClean="0"/>
              <a:t>‹#›</a:t>
            </a:fld>
            <a:endParaRPr lang="en-GB"/>
          </a:p>
        </p:txBody>
      </p:sp>
    </p:spTree>
    <p:extLst>
      <p:ext uri="{BB962C8B-B14F-4D97-AF65-F5344CB8AC3E}">
        <p14:creationId xmlns:p14="http://schemas.microsoft.com/office/powerpoint/2010/main" val="30824613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2A23C61-F3A0-40F4-B943-ABEC466479EA}" type="datetimeFigureOut">
              <a:rPr lang="en-GB" smtClean="0"/>
              <a:t>04/12/2020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582358-A209-495F-99DB-1564307A9C67}" type="slidenum">
              <a:rPr lang="en-GB" smtClean="0"/>
              <a:t>‹#›</a:t>
            </a:fld>
            <a:endParaRPr lang="en-GB"/>
          </a:p>
        </p:txBody>
      </p:sp>
    </p:spTree>
    <p:extLst>
      <p:ext uri="{BB962C8B-B14F-4D97-AF65-F5344CB8AC3E}">
        <p14:creationId xmlns:p14="http://schemas.microsoft.com/office/powerpoint/2010/main" val="29646842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2A23C61-F3A0-40F4-B943-ABEC466479EA}" type="datetimeFigureOut">
              <a:rPr lang="en-GB" smtClean="0"/>
              <a:t>04/12/2020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582358-A209-495F-99DB-1564307A9C67}" type="slidenum">
              <a:rPr lang="en-GB" smtClean="0"/>
              <a:t>‹#›</a:t>
            </a:fld>
            <a:endParaRPr lang="en-GB"/>
          </a:p>
        </p:txBody>
      </p:sp>
    </p:spTree>
    <p:extLst>
      <p:ext uri="{BB962C8B-B14F-4D97-AF65-F5344CB8AC3E}">
        <p14:creationId xmlns:p14="http://schemas.microsoft.com/office/powerpoint/2010/main" val="6885095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2A23C61-F3A0-40F4-B943-ABEC466479EA}" type="datetimeFigureOut">
              <a:rPr lang="en-GB" smtClean="0"/>
              <a:t>04/12/2020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582358-A209-495F-99DB-1564307A9C67}" type="slidenum">
              <a:rPr lang="en-GB" smtClean="0"/>
              <a:t>‹#›</a:t>
            </a:fld>
            <a:endParaRPr lang="en-GB"/>
          </a:p>
        </p:txBody>
      </p:sp>
    </p:spTree>
    <p:extLst>
      <p:ext uri="{BB962C8B-B14F-4D97-AF65-F5344CB8AC3E}">
        <p14:creationId xmlns:p14="http://schemas.microsoft.com/office/powerpoint/2010/main" val="1156139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52A23C61-F3A0-40F4-B943-ABEC466479EA}" type="datetimeFigureOut">
              <a:rPr lang="en-GB" smtClean="0"/>
              <a:t>04/12/2020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A582358-A209-495F-99DB-1564307A9C67}" type="slidenum">
              <a:rPr lang="en-GB" smtClean="0"/>
              <a:t>‹#›</a:t>
            </a:fld>
            <a:endParaRPr lang="en-GB"/>
          </a:p>
        </p:txBody>
      </p:sp>
    </p:spTree>
    <p:extLst>
      <p:ext uri="{BB962C8B-B14F-4D97-AF65-F5344CB8AC3E}">
        <p14:creationId xmlns:p14="http://schemas.microsoft.com/office/powerpoint/2010/main" val="36668744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52A23C61-F3A0-40F4-B943-ABEC466479EA}" type="datetimeFigureOut">
              <a:rPr lang="en-GB" smtClean="0"/>
              <a:t>04/12/2020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A582358-A209-495F-99DB-1564307A9C67}" type="slidenum">
              <a:rPr lang="en-GB" smtClean="0"/>
              <a:t>‹#›</a:t>
            </a:fld>
            <a:endParaRPr lang="en-GB"/>
          </a:p>
        </p:txBody>
      </p:sp>
    </p:spTree>
    <p:extLst>
      <p:ext uri="{BB962C8B-B14F-4D97-AF65-F5344CB8AC3E}">
        <p14:creationId xmlns:p14="http://schemas.microsoft.com/office/powerpoint/2010/main" val="30613326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52A23C61-F3A0-40F4-B943-ABEC466479EA}" type="datetimeFigureOut">
              <a:rPr lang="en-GB" smtClean="0"/>
              <a:t>04/12/2020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A582358-A209-495F-99DB-1564307A9C67}" type="slidenum">
              <a:rPr lang="en-GB" smtClean="0"/>
              <a:t>‹#›</a:t>
            </a:fld>
            <a:endParaRPr lang="en-GB"/>
          </a:p>
        </p:txBody>
      </p:sp>
    </p:spTree>
    <p:extLst>
      <p:ext uri="{BB962C8B-B14F-4D97-AF65-F5344CB8AC3E}">
        <p14:creationId xmlns:p14="http://schemas.microsoft.com/office/powerpoint/2010/main" val="22557708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A23C61-F3A0-40F4-B943-ABEC466479EA}" type="datetimeFigureOut">
              <a:rPr lang="en-GB" smtClean="0"/>
              <a:t>04/12/2020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A582358-A209-495F-99DB-1564307A9C67}" type="slidenum">
              <a:rPr lang="en-GB" smtClean="0"/>
              <a:t>‹#›</a:t>
            </a:fld>
            <a:endParaRPr lang="en-GB"/>
          </a:p>
        </p:txBody>
      </p:sp>
    </p:spTree>
    <p:extLst>
      <p:ext uri="{BB962C8B-B14F-4D97-AF65-F5344CB8AC3E}">
        <p14:creationId xmlns:p14="http://schemas.microsoft.com/office/powerpoint/2010/main" val="28249514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2A23C61-F3A0-40F4-B943-ABEC466479EA}" type="datetimeFigureOut">
              <a:rPr lang="en-GB" smtClean="0"/>
              <a:t>04/12/2020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A582358-A209-495F-99DB-1564307A9C67}" type="slidenum">
              <a:rPr lang="en-GB" smtClean="0"/>
              <a:t>‹#›</a:t>
            </a:fld>
            <a:endParaRPr lang="en-GB"/>
          </a:p>
        </p:txBody>
      </p:sp>
    </p:spTree>
    <p:extLst>
      <p:ext uri="{BB962C8B-B14F-4D97-AF65-F5344CB8AC3E}">
        <p14:creationId xmlns:p14="http://schemas.microsoft.com/office/powerpoint/2010/main" val="21833244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2A23C61-F3A0-40F4-B943-ABEC466479EA}" type="datetimeFigureOut">
              <a:rPr lang="en-GB" smtClean="0"/>
              <a:t>04/12/2020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A582358-A209-495F-99DB-1564307A9C67}" type="slidenum">
              <a:rPr lang="en-GB" smtClean="0"/>
              <a:t>‹#›</a:t>
            </a:fld>
            <a:endParaRPr lang="en-GB"/>
          </a:p>
        </p:txBody>
      </p:sp>
    </p:spTree>
    <p:extLst>
      <p:ext uri="{BB962C8B-B14F-4D97-AF65-F5344CB8AC3E}">
        <p14:creationId xmlns:p14="http://schemas.microsoft.com/office/powerpoint/2010/main" val="3882965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A23C61-F3A0-40F4-B943-ABEC466479EA}" type="datetimeFigureOut">
              <a:rPr lang="en-GB" smtClean="0"/>
              <a:t>04/12/2020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582358-A209-495F-99DB-1564307A9C67}" type="slidenum">
              <a:rPr lang="en-GB" smtClean="0"/>
              <a:t>‹#›</a:t>
            </a:fld>
            <a:endParaRPr lang="en-GB"/>
          </a:p>
        </p:txBody>
      </p:sp>
    </p:spTree>
    <p:extLst>
      <p:ext uri="{BB962C8B-B14F-4D97-AF65-F5344CB8AC3E}">
        <p14:creationId xmlns:p14="http://schemas.microsoft.com/office/powerpoint/2010/main" val="23050858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cid:image001.png@01D0C544.BC947BC0" TargetMode="External"/></Relationships>
</file>

<file path=ppt/slides/_rels/slide1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hyperlink" Target="https://pcgamingwiki.com/wiki/Disney's_Dinosaur" TargetMode="External"/><Relationship Id="rId4" Type="http://schemas.openxmlformats.org/officeDocument/2006/relationships/image" Target="../media/image16.png"/><Relationship Id="rId9" Type="http://schemas.openxmlformats.org/officeDocument/2006/relationships/image" Target="../media/image21.jp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7.png"/><Relationship Id="rId7" Type="http://schemas.openxmlformats.org/officeDocument/2006/relationships/hyperlink" Target="https://www.maxpixel.net/Clip-Art-Aliens-Ufo-Space-Rocket-Space-Craft-Moon-1245564"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image" Target="../media/image30.png"/><Relationship Id="rId10" Type="http://schemas.openxmlformats.org/officeDocument/2006/relationships/hyperlink" Target="https://creativecommons.org/licenses/by-nc-nd/3.0/" TargetMode="External"/><Relationship Id="rId4" Type="http://schemas.openxmlformats.org/officeDocument/2006/relationships/image" Target="../media/image29.jpg"/><Relationship Id="rId9" Type="http://schemas.openxmlformats.org/officeDocument/2006/relationships/hyperlink" Target="http://www.thechildrensbookreview.com/weblog/2015/07/childrens-picture-book-author-inspired-by-humans-landing-on-the-moon.html"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8" Type="http://schemas.openxmlformats.org/officeDocument/2006/relationships/image" Target="../media/image37.jpg"/><Relationship Id="rId13" Type="http://schemas.openxmlformats.org/officeDocument/2006/relationships/image" Target="../media/image39.jpeg"/><Relationship Id="rId3" Type="http://schemas.openxmlformats.org/officeDocument/2006/relationships/image" Target="../media/image7.png"/><Relationship Id="rId7" Type="http://schemas.openxmlformats.org/officeDocument/2006/relationships/hyperlink" Target="https://openclipart.org/detail/180772/recipe-by-gr8dan-180772" TargetMode="External"/><Relationship Id="rId12" Type="http://schemas.openxmlformats.org/officeDocument/2006/relationships/hyperlink" Target="https://creativecommons.org/licenses/by/3.0/" TargetMode="External"/><Relationship Id="rId2" Type="http://schemas.openxmlformats.org/officeDocument/2006/relationships/notesSlide" Target="../notesSlides/notesSlide14.xml"/><Relationship Id="rId16" Type="http://schemas.openxmlformats.org/officeDocument/2006/relationships/hyperlink" Target="https://pixabay.com/en/wanted-frame-clip-art-vintage-1216379/" TargetMode="External"/><Relationship Id="rId1" Type="http://schemas.openxmlformats.org/officeDocument/2006/relationships/slideLayout" Target="../slideLayouts/slideLayout7.xml"/><Relationship Id="rId6" Type="http://schemas.openxmlformats.org/officeDocument/2006/relationships/image" Target="../media/image36.png"/><Relationship Id="rId11" Type="http://schemas.openxmlformats.org/officeDocument/2006/relationships/hyperlink" Target="http://www.freeimageslive.co.uk/free_stock_image/birthday-card-jpg" TargetMode="External"/><Relationship Id="rId5" Type="http://schemas.openxmlformats.org/officeDocument/2006/relationships/hyperlink" Target="https://en.wikipedia.org/wiki/File:Tesco_Logo.svg" TargetMode="External"/><Relationship Id="rId15" Type="http://schemas.openxmlformats.org/officeDocument/2006/relationships/image" Target="../media/image40.png"/><Relationship Id="rId10" Type="http://schemas.openxmlformats.org/officeDocument/2006/relationships/image" Target="../media/image38.jpeg"/><Relationship Id="rId4" Type="http://schemas.openxmlformats.org/officeDocument/2006/relationships/image" Target="../media/image35.png"/><Relationship Id="rId9" Type="http://schemas.openxmlformats.org/officeDocument/2006/relationships/hyperlink" Target="http://www.youthvoices.live/2016/11/10/no-black-friday-sales-on-thursday/" TargetMode="External"/><Relationship Id="rId14" Type="http://schemas.openxmlformats.org/officeDocument/2006/relationships/hyperlink" Target="http://www.freeimageslive.co.uk/free_stock_image/christmas-card-jpg"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42.jpeg"/><Relationship Id="rId7" Type="http://schemas.openxmlformats.org/officeDocument/2006/relationships/image" Target="../media/image46.jpeg"/><Relationship Id="rId12" Type="http://schemas.openxmlformats.org/officeDocument/2006/relationships/hyperlink" Target="http://thrivinginhisabundantgrace.blogspot.com/2014_04_01_archive.html"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45.jpeg"/><Relationship Id="rId11" Type="http://schemas.openxmlformats.org/officeDocument/2006/relationships/image" Target="../media/image48.jpeg"/><Relationship Id="rId5" Type="http://schemas.openxmlformats.org/officeDocument/2006/relationships/image" Target="../media/image44.png"/><Relationship Id="rId10" Type="http://schemas.openxmlformats.org/officeDocument/2006/relationships/hyperlink" Target="https://pixabay.com/en/bed-hospital-medical-health-311372/" TargetMode="External"/><Relationship Id="rId4" Type="http://schemas.openxmlformats.org/officeDocument/2006/relationships/image" Target="../media/image43.png"/><Relationship Id="rId9" Type="http://schemas.openxmlformats.org/officeDocument/2006/relationships/image" Target="../media/image47.png"/></Relationships>
</file>

<file path=ppt/slides/_rels/slide2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50.png"/></Relationships>
</file>

<file path=ppt/slides/_rels/slide22.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52.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hyperlink" Target="https://pxhere.com/en/photo/1439035" TargetMode="Externa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www.anitaexplorer.com/2014/05/its-magic.html" TargetMode="External"/><Relationship Id="rId5" Type="http://schemas.openxmlformats.org/officeDocument/2006/relationships/image" Target="../media/image14.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755576" y="1052736"/>
            <a:ext cx="7704856" cy="811324"/>
          </a:xfrm>
          <a:prstGeom prst="rect">
            <a:avLst/>
          </a:prstGeom>
          <a:solidFill>
            <a:srgbClr val="E329A5"/>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a:solidFill>
                  <a:schemeClr val="bg1"/>
                </a:solidFill>
              </a:rPr>
              <a:t>Getting Ready to Learn</a:t>
            </a:r>
          </a:p>
        </p:txBody>
      </p:sp>
      <p:sp>
        <p:nvSpPr>
          <p:cNvPr id="5" name="Subtitle 2"/>
          <p:cNvSpPr txBox="1">
            <a:spLocks/>
          </p:cNvSpPr>
          <p:nvPr/>
        </p:nvSpPr>
        <p:spPr>
          <a:xfrm>
            <a:off x="1187066" y="5229200"/>
            <a:ext cx="7030516" cy="1152128"/>
          </a:xfrm>
          <a:prstGeom prst="rect">
            <a:avLst/>
          </a:prstGeom>
        </p:spPr>
        <p:txBody>
          <a:bodyPr vert="horz" lIns="91440" tIns="45720" rIns="91440" bIns="45720" rtlCol="0">
            <a:normAutofit fontScale="92500" lnSpcReduction="1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GB" sz="4000" b="1" dirty="0">
                <a:solidFill>
                  <a:srgbClr val="7030A0"/>
                </a:solidFill>
              </a:rPr>
              <a:t>Big Bedtime Read - welcome to our remote version </a:t>
            </a:r>
            <a:r>
              <a:rPr lang="en-GB" sz="4000" b="1" dirty="0" err="1">
                <a:solidFill>
                  <a:srgbClr val="7030A0"/>
                </a:solidFill>
              </a:rPr>
              <a:t>powerpoint</a:t>
            </a:r>
            <a:r>
              <a:rPr lang="en-GB" sz="4000" b="1" dirty="0">
                <a:solidFill>
                  <a:srgbClr val="7030A0"/>
                </a:solidFill>
              </a:rPr>
              <a:t>! </a:t>
            </a:r>
          </a:p>
        </p:txBody>
      </p:sp>
      <p:pic>
        <p:nvPicPr>
          <p:cNvPr id="6" name="Picture 5" descr="cid:image001.png@01D06C6C.06B4BBC0"/>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7020272" y="188640"/>
            <a:ext cx="1892300" cy="739775"/>
          </a:xfrm>
          <a:prstGeom prst="rect">
            <a:avLst/>
          </a:prstGeom>
          <a:noFill/>
          <a:ln>
            <a:noFill/>
          </a:ln>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75856" y="1988840"/>
            <a:ext cx="2852936" cy="2852936"/>
          </a:xfrm>
          <a:prstGeom prst="rect">
            <a:avLst/>
          </a:prstGeom>
        </p:spPr>
      </p:pic>
    </p:spTree>
    <p:extLst>
      <p:ext uri="{BB962C8B-B14F-4D97-AF65-F5344CB8AC3E}">
        <p14:creationId xmlns:p14="http://schemas.microsoft.com/office/powerpoint/2010/main" val="1629802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83958" y="178330"/>
            <a:ext cx="5889732" cy="369332"/>
          </a:xfrm>
          <a:prstGeom prst="rect">
            <a:avLst/>
          </a:prstGeom>
          <a:solidFill>
            <a:srgbClr val="7030A0"/>
          </a:solidFill>
        </p:spPr>
        <p:txBody>
          <a:bodyPr wrap="square" rtlCol="0">
            <a:spAutoFit/>
          </a:bodyPr>
          <a:lstStyle/>
          <a:p>
            <a:pPr algn="ctr"/>
            <a:r>
              <a:rPr lang="en-GB" b="1" dirty="0">
                <a:solidFill>
                  <a:schemeClr val="bg1"/>
                </a:solidFill>
              </a:rPr>
              <a:t>Big Bed Time Read</a:t>
            </a:r>
          </a:p>
        </p:txBody>
      </p:sp>
      <p:sp>
        <p:nvSpPr>
          <p:cNvPr id="6" name="TextBox 5"/>
          <p:cNvSpPr txBox="1"/>
          <p:nvPr/>
        </p:nvSpPr>
        <p:spPr>
          <a:xfrm>
            <a:off x="1356596" y="1758006"/>
            <a:ext cx="6455764" cy="769441"/>
          </a:xfrm>
          <a:prstGeom prst="rect">
            <a:avLst/>
          </a:prstGeom>
          <a:noFill/>
        </p:spPr>
        <p:txBody>
          <a:bodyPr wrap="square" rtlCol="0">
            <a:spAutoFit/>
          </a:bodyPr>
          <a:lstStyle/>
          <a:p>
            <a:pPr algn="ctr"/>
            <a:r>
              <a:rPr lang="en-GB" sz="4400" b="1" dirty="0">
                <a:solidFill>
                  <a:srgbClr val="002060"/>
                </a:solidFill>
              </a:rPr>
              <a:t>Simple Story Books about :</a:t>
            </a:r>
          </a:p>
        </p:txBody>
      </p:sp>
      <p:sp>
        <p:nvSpPr>
          <p:cNvPr id="9" name="TextBox 8"/>
          <p:cNvSpPr txBox="1"/>
          <p:nvPr/>
        </p:nvSpPr>
        <p:spPr>
          <a:xfrm>
            <a:off x="375094" y="2695983"/>
            <a:ext cx="2388090" cy="369332"/>
          </a:xfrm>
          <a:prstGeom prst="rect">
            <a:avLst/>
          </a:prstGeom>
          <a:solidFill>
            <a:srgbClr val="00CC00"/>
          </a:solidFill>
        </p:spPr>
        <p:txBody>
          <a:bodyPr wrap="square" rtlCol="0">
            <a:spAutoFit/>
          </a:bodyPr>
          <a:lstStyle/>
          <a:p>
            <a:pPr algn="ctr"/>
            <a:r>
              <a:rPr lang="en-GB" b="1" dirty="0">
                <a:solidFill>
                  <a:schemeClr val="bg1"/>
                </a:solidFill>
              </a:rPr>
              <a:t>Familiar events</a:t>
            </a:r>
          </a:p>
        </p:txBody>
      </p:sp>
      <p:sp>
        <p:nvSpPr>
          <p:cNvPr id="10" name="TextBox 9"/>
          <p:cNvSpPr txBox="1"/>
          <p:nvPr/>
        </p:nvSpPr>
        <p:spPr>
          <a:xfrm>
            <a:off x="3229536" y="4493305"/>
            <a:ext cx="2132961" cy="369332"/>
          </a:xfrm>
          <a:prstGeom prst="rect">
            <a:avLst/>
          </a:prstGeom>
          <a:solidFill>
            <a:srgbClr val="00CC00"/>
          </a:solidFill>
        </p:spPr>
        <p:txBody>
          <a:bodyPr wrap="square" rtlCol="0">
            <a:spAutoFit/>
          </a:bodyPr>
          <a:lstStyle/>
          <a:p>
            <a:pPr algn="ctr"/>
            <a:r>
              <a:rPr lang="en-GB" b="1" dirty="0">
                <a:solidFill>
                  <a:schemeClr val="bg1"/>
                </a:solidFill>
              </a:rPr>
              <a:t>Personal interests</a:t>
            </a:r>
          </a:p>
        </p:txBody>
      </p:sp>
      <p:sp>
        <p:nvSpPr>
          <p:cNvPr id="11" name="TextBox 10"/>
          <p:cNvSpPr txBox="1"/>
          <p:nvPr/>
        </p:nvSpPr>
        <p:spPr>
          <a:xfrm>
            <a:off x="6340770" y="2751188"/>
            <a:ext cx="2291622" cy="369332"/>
          </a:xfrm>
          <a:prstGeom prst="rect">
            <a:avLst/>
          </a:prstGeom>
          <a:solidFill>
            <a:srgbClr val="00CC00"/>
          </a:solidFill>
        </p:spPr>
        <p:txBody>
          <a:bodyPr wrap="square" rtlCol="0">
            <a:spAutoFit/>
          </a:bodyPr>
          <a:lstStyle/>
          <a:p>
            <a:pPr algn="ctr"/>
            <a:r>
              <a:rPr lang="en-GB" b="1" dirty="0">
                <a:solidFill>
                  <a:schemeClr val="bg1"/>
                </a:solidFill>
              </a:rPr>
              <a:t>Imaginative worlds</a:t>
            </a:r>
          </a:p>
        </p:txBody>
      </p:sp>
      <p:pic>
        <p:nvPicPr>
          <p:cNvPr id="1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75724" y="166320"/>
            <a:ext cx="969416" cy="11560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TextBox 18"/>
          <p:cNvSpPr txBox="1"/>
          <p:nvPr/>
        </p:nvSpPr>
        <p:spPr>
          <a:xfrm>
            <a:off x="5170640" y="6188024"/>
            <a:ext cx="2340260" cy="369332"/>
          </a:xfrm>
          <a:prstGeom prst="rect">
            <a:avLst/>
          </a:prstGeom>
          <a:solidFill>
            <a:srgbClr val="00CC00"/>
          </a:solidFill>
        </p:spPr>
        <p:txBody>
          <a:bodyPr wrap="square" rtlCol="0">
            <a:spAutoFit/>
          </a:bodyPr>
          <a:lstStyle/>
          <a:p>
            <a:pPr algn="ctr"/>
            <a:r>
              <a:rPr lang="en-GB" b="1" dirty="0">
                <a:solidFill>
                  <a:schemeClr val="bg1"/>
                </a:solidFill>
              </a:rPr>
              <a:t>Familiar Tales</a:t>
            </a:r>
          </a:p>
        </p:txBody>
      </p:sp>
      <p:sp>
        <p:nvSpPr>
          <p:cNvPr id="21" name="TextBox 20"/>
          <p:cNvSpPr txBox="1"/>
          <p:nvPr/>
        </p:nvSpPr>
        <p:spPr>
          <a:xfrm>
            <a:off x="827584" y="6043636"/>
            <a:ext cx="2388090" cy="369332"/>
          </a:xfrm>
          <a:prstGeom prst="rect">
            <a:avLst/>
          </a:prstGeom>
          <a:solidFill>
            <a:srgbClr val="00CC00"/>
          </a:solidFill>
        </p:spPr>
        <p:txBody>
          <a:bodyPr wrap="square" rtlCol="0">
            <a:spAutoFit/>
          </a:bodyPr>
          <a:lstStyle/>
          <a:p>
            <a:pPr algn="ctr"/>
            <a:r>
              <a:rPr lang="en-GB" b="1" dirty="0">
                <a:solidFill>
                  <a:schemeClr val="bg1"/>
                </a:solidFill>
              </a:rPr>
              <a:t>New Experiences</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5920" y="4741692"/>
            <a:ext cx="1409700" cy="1390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56596" y="4562235"/>
            <a:ext cx="1428750" cy="1419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30748" y="3130239"/>
            <a:ext cx="1194045" cy="11940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1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08547" y="3176823"/>
            <a:ext cx="1204705" cy="1385412"/>
          </a:xfrm>
          <a:prstGeom prst="rect">
            <a:avLst/>
          </a:prstGeom>
        </p:spPr>
      </p:pic>
      <p:sp>
        <p:nvSpPr>
          <p:cNvPr id="18" name="Title 1"/>
          <p:cNvSpPr txBox="1">
            <a:spLocks/>
          </p:cNvSpPr>
          <p:nvPr/>
        </p:nvSpPr>
        <p:spPr>
          <a:xfrm>
            <a:off x="590253" y="674103"/>
            <a:ext cx="6677142" cy="519143"/>
          </a:xfrm>
          <a:prstGeom prst="rect">
            <a:avLst/>
          </a:prstGeom>
          <a:solidFill>
            <a:srgbClr val="FF0000"/>
          </a:solidFill>
        </p:spPr>
        <p:txBody>
          <a:bodyPr anchor="ctr">
            <a:noAutofit/>
          </a:bodyPr>
          <a:lstStyle>
            <a:lvl1pPr algn="l" defTabSz="914400" rtl="0" eaLnBrk="1" latinLnBrk="0" hangingPunct="1">
              <a:spcBef>
                <a:spcPct val="0"/>
              </a:spcBef>
              <a:buNone/>
              <a:defRPr sz="2000" b="1" kern="1200" baseline="0">
                <a:solidFill>
                  <a:schemeClr val="bg1"/>
                </a:solidFill>
                <a:latin typeface="+mj-lt"/>
                <a:ea typeface="+mj-ea"/>
                <a:cs typeface="+mj-cs"/>
              </a:defRPr>
            </a:lvl1pPr>
          </a:lstStyle>
          <a:p>
            <a:pPr algn="ctr"/>
            <a:r>
              <a:rPr lang="en-GB" sz="2400" dirty="0"/>
              <a:t>What kind of books should you read to your child?</a:t>
            </a:r>
          </a:p>
        </p:txBody>
      </p:sp>
      <p:pic>
        <p:nvPicPr>
          <p:cNvPr id="20" name="Picture 19">
            <a:extLst>
              <a:ext uri="{FF2B5EF4-FFF2-40B4-BE49-F238E27FC236}">
                <a16:creationId xmlns:a16="http://schemas.microsoft.com/office/drawing/2014/main" id="{2FFB5DE8-81C3-4393-8DF1-CA7BCE5F704D}"/>
              </a:ext>
            </a:extLst>
          </p:cNvPr>
          <p:cNvPicPr/>
          <p:nvPr/>
        </p:nvPicPr>
        <p:blipFill>
          <a:blip r:embed="rId8"/>
          <a:stretch>
            <a:fillRect/>
          </a:stretch>
        </p:blipFill>
        <p:spPr>
          <a:xfrm>
            <a:off x="9781760" y="2401121"/>
            <a:ext cx="1338391" cy="1551404"/>
          </a:xfrm>
          <a:prstGeom prst="rect">
            <a:avLst/>
          </a:prstGeom>
        </p:spPr>
      </p:pic>
      <p:pic>
        <p:nvPicPr>
          <p:cNvPr id="4" name="Picture 3" descr="A picture containing text, book, grass, sign&#10;&#10;Description automatically generated">
            <a:extLst>
              <a:ext uri="{FF2B5EF4-FFF2-40B4-BE49-F238E27FC236}">
                <a16:creationId xmlns:a16="http://schemas.microsoft.com/office/drawing/2014/main" id="{D2DC5E3C-1B92-47F6-A216-5D16A9F676F1}"/>
              </a:ext>
            </a:extLst>
          </p:cNvPr>
          <p:cNvPicPr>
            <a:picLocks noChangeAspect="1"/>
          </p:cNvPicPr>
          <p:nvPr/>
        </p:nvPicPr>
        <p:blipFill>
          <a:blip r:embed="rId9">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3597438" y="2799362"/>
            <a:ext cx="1313538" cy="1641922"/>
          </a:xfrm>
          <a:prstGeom prst="rect">
            <a:avLst/>
          </a:prstGeom>
        </p:spPr>
      </p:pic>
      <p:sp>
        <p:nvSpPr>
          <p:cNvPr id="7" name="TextBox 6">
            <a:extLst>
              <a:ext uri="{FF2B5EF4-FFF2-40B4-BE49-F238E27FC236}">
                <a16:creationId xmlns:a16="http://schemas.microsoft.com/office/drawing/2014/main" id="{BF6F697A-EFD6-4C89-834D-57906BB4DEAA}"/>
              </a:ext>
            </a:extLst>
          </p:cNvPr>
          <p:cNvSpPr txBox="1"/>
          <p:nvPr/>
        </p:nvSpPr>
        <p:spPr>
          <a:xfrm>
            <a:off x="179512" y="1323238"/>
            <a:ext cx="9145016" cy="369332"/>
          </a:xfrm>
          <a:prstGeom prst="rect">
            <a:avLst/>
          </a:prstGeom>
          <a:noFill/>
        </p:spPr>
        <p:txBody>
          <a:bodyPr wrap="square" rtlCol="0">
            <a:spAutoFit/>
          </a:bodyPr>
          <a:lstStyle/>
          <a:p>
            <a:r>
              <a:rPr lang="en-GB" b="1" dirty="0"/>
              <a:t>Basically any age-appropriate book they are interested in! This might include for example -  </a:t>
            </a:r>
          </a:p>
        </p:txBody>
      </p:sp>
    </p:spTree>
    <p:extLst>
      <p:ext uri="{BB962C8B-B14F-4D97-AF65-F5344CB8AC3E}">
        <p14:creationId xmlns:p14="http://schemas.microsoft.com/office/powerpoint/2010/main" val="348462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80">
                                          <p:stCondLst>
                                            <p:cond delay="0"/>
                                          </p:stCondLst>
                                        </p:cTn>
                                        <p:tgtEl>
                                          <p:spTgt spid="18"/>
                                        </p:tgtEl>
                                      </p:cBhvr>
                                    </p:animEffect>
                                    <p:anim calcmode="lin" valueType="num">
                                      <p:cBhvr>
                                        <p:cTn id="8"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13" dur="26">
                                          <p:stCondLst>
                                            <p:cond delay="650"/>
                                          </p:stCondLst>
                                        </p:cTn>
                                        <p:tgtEl>
                                          <p:spTgt spid="18"/>
                                        </p:tgtEl>
                                      </p:cBhvr>
                                      <p:to x="100000" y="60000"/>
                                    </p:animScale>
                                    <p:animScale>
                                      <p:cBhvr>
                                        <p:cTn id="14" dur="166" decel="50000">
                                          <p:stCondLst>
                                            <p:cond delay="676"/>
                                          </p:stCondLst>
                                        </p:cTn>
                                        <p:tgtEl>
                                          <p:spTgt spid="18"/>
                                        </p:tgtEl>
                                      </p:cBhvr>
                                      <p:to x="100000" y="100000"/>
                                    </p:animScale>
                                    <p:animScale>
                                      <p:cBhvr>
                                        <p:cTn id="15" dur="26">
                                          <p:stCondLst>
                                            <p:cond delay="1312"/>
                                          </p:stCondLst>
                                        </p:cTn>
                                        <p:tgtEl>
                                          <p:spTgt spid="18"/>
                                        </p:tgtEl>
                                      </p:cBhvr>
                                      <p:to x="100000" y="80000"/>
                                    </p:animScale>
                                    <p:animScale>
                                      <p:cBhvr>
                                        <p:cTn id="16" dur="166" decel="50000">
                                          <p:stCondLst>
                                            <p:cond delay="1338"/>
                                          </p:stCondLst>
                                        </p:cTn>
                                        <p:tgtEl>
                                          <p:spTgt spid="18"/>
                                        </p:tgtEl>
                                      </p:cBhvr>
                                      <p:to x="100000" y="100000"/>
                                    </p:animScale>
                                    <p:animScale>
                                      <p:cBhvr>
                                        <p:cTn id="17" dur="26">
                                          <p:stCondLst>
                                            <p:cond delay="1642"/>
                                          </p:stCondLst>
                                        </p:cTn>
                                        <p:tgtEl>
                                          <p:spTgt spid="18"/>
                                        </p:tgtEl>
                                      </p:cBhvr>
                                      <p:to x="100000" y="90000"/>
                                    </p:animScale>
                                    <p:animScale>
                                      <p:cBhvr>
                                        <p:cTn id="18" dur="166" decel="50000">
                                          <p:stCondLst>
                                            <p:cond delay="1668"/>
                                          </p:stCondLst>
                                        </p:cTn>
                                        <p:tgtEl>
                                          <p:spTgt spid="18"/>
                                        </p:tgtEl>
                                      </p:cBhvr>
                                      <p:to x="100000" y="100000"/>
                                    </p:animScale>
                                    <p:animScale>
                                      <p:cBhvr>
                                        <p:cTn id="19" dur="26">
                                          <p:stCondLst>
                                            <p:cond delay="1808"/>
                                          </p:stCondLst>
                                        </p:cTn>
                                        <p:tgtEl>
                                          <p:spTgt spid="18"/>
                                        </p:tgtEl>
                                      </p:cBhvr>
                                      <p:to x="100000" y="95000"/>
                                    </p:animScale>
                                    <p:animScale>
                                      <p:cBhvr>
                                        <p:cTn id="20" dur="166" decel="50000">
                                          <p:stCondLst>
                                            <p:cond delay="1834"/>
                                          </p:stCondLst>
                                        </p:cTn>
                                        <p:tgtEl>
                                          <p:spTgt spid="18"/>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80">
                                          <p:stCondLst>
                                            <p:cond delay="0"/>
                                          </p:stCondLst>
                                        </p:cTn>
                                        <p:tgtEl>
                                          <p:spTgt spid="6"/>
                                        </p:tgtEl>
                                      </p:cBhvr>
                                    </p:animEffect>
                                    <p:anim calcmode="lin" valueType="num">
                                      <p:cBhvr>
                                        <p:cTn id="26"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1" dur="26">
                                          <p:stCondLst>
                                            <p:cond delay="650"/>
                                          </p:stCondLst>
                                        </p:cTn>
                                        <p:tgtEl>
                                          <p:spTgt spid="6"/>
                                        </p:tgtEl>
                                      </p:cBhvr>
                                      <p:to x="100000" y="60000"/>
                                    </p:animScale>
                                    <p:animScale>
                                      <p:cBhvr>
                                        <p:cTn id="32" dur="166" decel="50000">
                                          <p:stCondLst>
                                            <p:cond delay="676"/>
                                          </p:stCondLst>
                                        </p:cTn>
                                        <p:tgtEl>
                                          <p:spTgt spid="6"/>
                                        </p:tgtEl>
                                      </p:cBhvr>
                                      <p:to x="100000" y="100000"/>
                                    </p:animScale>
                                    <p:animScale>
                                      <p:cBhvr>
                                        <p:cTn id="33" dur="26">
                                          <p:stCondLst>
                                            <p:cond delay="1312"/>
                                          </p:stCondLst>
                                        </p:cTn>
                                        <p:tgtEl>
                                          <p:spTgt spid="6"/>
                                        </p:tgtEl>
                                      </p:cBhvr>
                                      <p:to x="100000" y="80000"/>
                                    </p:animScale>
                                    <p:animScale>
                                      <p:cBhvr>
                                        <p:cTn id="34" dur="166" decel="50000">
                                          <p:stCondLst>
                                            <p:cond delay="1338"/>
                                          </p:stCondLst>
                                        </p:cTn>
                                        <p:tgtEl>
                                          <p:spTgt spid="6"/>
                                        </p:tgtEl>
                                      </p:cBhvr>
                                      <p:to x="100000" y="100000"/>
                                    </p:animScale>
                                    <p:animScale>
                                      <p:cBhvr>
                                        <p:cTn id="35" dur="26">
                                          <p:stCondLst>
                                            <p:cond delay="1642"/>
                                          </p:stCondLst>
                                        </p:cTn>
                                        <p:tgtEl>
                                          <p:spTgt spid="6"/>
                                        </p:tgtEl>
                                      </p:cBhvr>
                                      <p:to x="100000" y="90000"/>
                                    </p:animScale>
                                    <p:animScale>
                                      <p:cBhvr>
                                        <p:cTn id="36" dur="166" decel="50000">
                                          <p:stCondLst>
                                            <p:cond delay="1668"/>
                                          </p:stCondLst>
                                        </p:cTn>
                                        <p:tgtEl>
                                          <p:spTgt spid="6"/>
                                        </p:tgtEl>
                                      </p:cBhvr>
                                      <p:to x="100000" y="100000"/>
                                    </p:animScale>
                                    <p:animScale>
                                      <p:cBhvr>
                                        <p:cTn id="37" dur="26">
                                          <p:stCondLst>
                                            <p:cond delay="1808"/>
                                          </p:stCondLst>
                                        </p:cTn>
                                        <p:tgtEl>
                                          <p:spTgt spid="6"/>
                                        </p:tgtEl>
                                      </p:cBhvr>
                                      <p:to x="100000" y="95000"/>
                                    </p:animScale>
                                    <p:animScale>
                                      <p:cBhvr>
                                        <p:cTn id="38" dur="166" decel="50000">
                                          <p:stCondLst>
                                            <p:cond delay="1834"/>
                                          </p:stCondLst>
                                        </p:cTn>
                                        <p:tgtEl>
                                          <p:spTgt spid="6"/>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nodeType="clickEffect">
                                  <p:stCondLst>
                                    <p:cond delay="0"/>
                                  </p:stCondLst>
                                  <p:childTnLst>
                                    <p:set>
                                      <p:cBhvr>
                                        <p:cTn id="50" dur="1" fill="hold">
                                          <p:stCondLst>
                                            <p:cond delay="0"/>
                                          </p:stCondLst>
                                        </p:cTn>
                                        <p:tgtEl>
                                          <p:spTgt spid="1030"/>
                                        </p:tgtEl>
                                        <p:attrNameLst>
                                          <p:attrName>style.visibility</p:attrName>
                                        </p:attrNameLst>
                                      </p:cBhvr>
                                      <p:to>
                                        <p:strVal val="visible"/>
                                      </p:to>
                                    </p:set>
                                    <p:anim calcmode="lin" valueType="num">
                                      <p:cBhvr>
                                        <p:cTn id="51" dur="500" fill="hold"/>
                                        <p:tgtEl>
                                          <p:spTgt spid="1030"/>
                                        </p:tgtEl>
                                        <p:attrNameLst>
                                          <p:attrName>ppt_w</p:attrName>
                                        </p:attrNameLst>
                                      </p:cBhvr>
                                      <p:tavLst>
                                        <p:tav tm="0">
                                          <p:val>
                                            <p:fltVal val="0"/>
                                          </p:val>
                                        </p:tav>
                                        <p:tav tm="100000">
                                          <p:val>
                                            <p:strVal val="#ppt_w"/>
                                          </p:val>
                                        </p:tav>
                                      </p:tavLst>
                                    </p:anim>
                                    <p:anim calcmode="lin" valueType="num">
                                      <p:cBhvr>
                                        <p:cTn id="52" dur="500" fill="hold"/>
                                        <p:tgtEl>
                                          <p:spTgt spid="1030"/>
                                        </p:tgtEl>
                                        <p:attrNameLst>
                                          <p:attrName>ppt_h</p:attrName>
                                        </p:attrNameLst>
                                      </p:cBhvr>
                                      <p:tavLst>
                                        <p:tav tm="0">
                                          <p:val>
                                            <p:fltVal val="0"/>
                                          </p:val>
                                        </p:tav>
                                        <p:tav tm="100000">
                                          <p:val>
                                            <p:strVal val="#ppt_h"/>
                                          </p:val>
                                        </p:tav>
                                      </p:tavLst>
                                    </p:anim>
                                    <p:animEffect transition="in" filter="fade">
                                      <p:cBhvr>
                                        <p:cTn id="53" dur="500"/>
                                        <p:tgtEl>
                                          <p:spTgt spid="1030"/>
                                        </p:tgtEl>
                                      </p:cBhvr>
                                    </p:animEffect>
                                  </p:childTnLst>
                                </p:cTn>
                              </p:par>
                            </p:childTnLst>
                          </p:cTn>
                        </p:par>
                      </p:childTnLst>
                    </p:cTn>
                  </p:par>
                  <p:par>
                    <p:cTn id="54" fill="hold">
                      <p:stCondLst>
                        <p:cond delay="indefinite"/>
                      </p:stCondLst>
                      <p:childTnLst>
                        <p:par>
                          <p:cTn id="55" fill="hold">
                            <p:stCondLst>
                              <p:cond delay="0"/>
                            </p:stCondLst>
                            <p:childTnLst>
                              <p:par>
                                <p:cTn id="56" presetID="31" presetClass="entr" presetSubtype="0" fill="hold" grpId="0" nodeType="clickEffect">
                                  <p:stCondLst>
                                    <p:cond delay="0"/>
                                  </p:stCondLst>
                                  <p:childTnLst>
                                    <p:set>
                                      <p:cBhvr>
                                        <p:cTn id="57" dur="1" fill="hold">
                                          <p:stCondLst>
                                            <p:cond delay="0"/>
                                          </p:stCondLst>
                                        </p:cTn>
                                        <p:tgtEl>
                                          <p:spTgt spid="10"/>
                                        </p:tgtEl>
                                        <p:attrNameLst>
                                          <p:attrName>style.visibility</p:attrName>
                                        </p:attrNameLst>
                                      </p:cBhvr>
                                      <p:to>
                                        <p:strVal val="visible"/>
                                      </p:to>
                                    </p:set>
                                    <p:anim calcmode="lin" valueType="num">
                                      <p:cBhvr>
                                        <p:cTn id="58" dur="1000" fill="hold"/>
                                        <p:tgtEl>
                                          <p:spTgt spid="10"/>
                                        </p:tgtEl>
                                        <p:attrNameLst>
                                          <p:attrName>ppt_w</p:attrName>
                                        </p:attrNameLst>
                                      </p:cBhvr>
                                      <p:tavLst>
                                        <p:tav tm="0">
                                          <p:val>
                                            <p:fltVal val="0"/>
                                          </p:val>
                                        </p:tav>
                                        <p:tav tm="100000">
                                          <p:val>
                                            <p:strVal val="#ppt_w"/>
                                          </p:val>
                                        </p:tav>
                                      </p:tavLst>
                                    </p:anim>
                                    <p:anim calcmode="lin" valueType="num">
                                      <p:cBhvr>
                                        <p:cTn id="59" dur="1000" fill="hold"/>
                                        <p:tgtEl>
                                          <p:spTgt spid="10"/>
                                        </p:tgtEl>
                                        <p:attrNameLst>
                                          <p:attrName>ppt_h</p:attrName>
                                        </p:attrNameLst>
                                      </p:cBhvr>
                                      <p:tavLst>
                                        <p:tav tm="0">
                                          <p:val>
                                            <p:fltVal val="0"/>
                                          </p:val>
                                        </p:tav>
                                        <p:tav tm="100000">
                                          <p:val>
                                            <p:strVal val="#ppt_h"/>
                                          </p:val>
                                        </p:tav>
                                      </p:tavLst>
                                    </p:anim>
                                    <p:anim calcmode="lin" valueType="num">
                                      <p:cBhvr>
                                        <p:cTn id="60" dur="1000" fill="hold"/>
                                        <p:tgtEl>
                                          <p:spTgt spid="10"/>
                                        </p:tgtEl>
                                        <p:attrNameLst>
                                          <p:attrName>style.rotation</p:attrName>
                                        </p:attrNameLst>
                                      </p:cBhvr>
                                      <p:tavLst>
                                        <p:tav tm="0">
                                          <p:val>
                                            <p:fltVal val="90"/>
                                          </p:val>
                                        </p:tav>
                                        <p:tav tm="100000">
                                          <p:val>
                                            <p:fltVal val="0"/>
                                          </p:val>
                                        </p:tav>
                                      </p:tavLst>
                                    </p:anim>
                                    <p:animEffect transition="in" filter="fade">
                                      <p:cBhvr>
                                        <p:cTn id="61" dur="1000"/>
                                        <p:tgtEl>
                                          <p:spTgt spid="10"/>
                                        </p:tgtEl>
                                      </p:cBhvr>
                                    </p:animEffect>
                                  </p:childTnLst>
                                </p:cTn>
                              </p:par>
                            </p:childTnLst>
                          </p:cTn>
                        </p:par>
                      </p:childTnLst>
                    </p:cTn>
                  </p:par>
                  <p:par>
                    <p:cTn id="62" fill="hold">
                      <p:stCondLst>
                        <p:cond delay="indefinite"/>
                      </p:stCondLst>
                      <p:childTnLst>
                        <p:par>
                          <p:cTn id="63" fill="hold">
                            <p:stCondLst>
                              <p:cond delay="0"/>
                            </p:stCondLst>
                            <p:childTnLst>
                              <p:par>
                                <p:cTn id="64" presetID="53" presetClass="entr" presetSubtype="16" fill="hold" nodeType="clickEffect">
                                  <p:stCondLst>
                                    <p:cond delay="0"/>
                                  </p:stCondLst>
                                  <p:childTnLst>
                                    <p:set>
                                      <p:cBhvr>
                                        <p:cTn id="65" dur="1" fill="hold">
                                          <p:stCondLst>
                                            <p:cond delay="0"/>
                                          </p:stCondLst>
                                        </p:cTn>
                                        <p:tgtEl>
                                          <p:spTgt spid="20"/>
                                        </p:tgtEl>
                                        <p:attrNameLst>
                                          <p:attrName>style.visibility</p:attrName>
                                        </p:attrNameLst>
                                      </p:cBhvr>
                                      <p:to>
                                        <p:strVal val="visible"/>
                                      </p:to>
                                    </p:set>
                                    <p:anim calcmode="lin" valueType="num">
                                      <p:cBhvr>
                                        <p:cTn id="66" dur="500" fill="hold"/>
                                        <p:tgtEl>
                                          <p:spTgt spid="20"/>
                                        </p:tgtEl>
                                        <p:attrNameLst>
                                          <p:attrName>ppt_w</p:attrName>
                                        </p:attrNameLst>
                                      </p:cBhvr>
                                      <p:tavLst>
                                        <p:tav tm="0">
                                          <p:val>
                                            <p:fltVal val="0"/>
                                          </p:val>
                                        </p:tav>
                                        <p:tav tm="100000">
                                          <p:val>
                                            <p:strVal val="#ppt_w"/>
                                          </p:val>
                                        </p:tav>
                                      </p:tavLst>
                                    </p:anim>
                                    <p:anim calcmode="lin" valueType="num">
                                      <p:cBhvr>
                                        <p:cTn id="67" dur="500" fill="hold"/>
                                        <p:tgtEl>
                                          <p:spTgt spid="20"/>
                                        </p:tgtEl>
                                        <p:attrNameLst>
                                          <p:attrName>ppt_h</p:attrName>
                                        </p:attrNameLst>
                                      </p:cBhvr>
                                      <p:tavLst>
                                        <p:tav tm="0">
                                          <p:val>
                                            <p:fltVal val="0"/>
                                          </p:val>
                                        </p:tav>
                                        <p:tav tm="100000">
                                          <p:val>
                                            <p:strVal val="#ppt_h"/>
                                          </p:val>
                                        </p:tav>
                                      </p:tavLst>
                                    </p:anim>
                                    <p:animEffect transition="in" filter="fade">
                                      <p:cBhvr>
                                        <p:cTn id="68" dur="500"/>
                                        <p:tgtEl>
                                          <p:spTgt spid="20"/>
                                        </p:tgtEl>
                                      </p:cBhvr>
                                    </p:animEffect>
                                  </p:childTnLst>
                                </p:cTn>
                              </p:par>
                            </p:childTnLst>
                          </p:cTn>
                        </p:par>
                      </p:childTnLst>
                    </p:cTn>
                  </p:par>
                  <p:par>
                    <p:cTn id="69" fill="hold">
                      <p:stCondLst>
                        <p:cond delay="indefinite"/>
                      </p:stCondLst>
                      <p:childTnLst>
                        <p:par>
                          <p:cTn id="70" fill="hold">
                            <p:stCondLst>
                              <p:cond delay="0"/>
                            </p:stCondLst>
                            <p:childTnLst>
                              <p:par>
                                <p:cTn id="71" presetID="31" presetClass="entr" presetSubtype="0" fill="hold" grpId="0" nodeType="clickEffect">
                                  <p:stCondLst>
                                    <p:cond delay="0"/>
                                  </p:stCondLst>
                                  <p:childTnLst>
                                    <p:set>
                                      <p:cBhvr>
                                        <p:cTn id="72" dur="1" fill="hold">
                                          <p:stCondLst>
                                            <p:cond delay="0"/>
                                          </p:stCondLst>
                                        </p:cTn>
                                        <p:tgtEl>
                                          <p:spTgt spid="11"/>
                                        </p:tgtEl>
                                        <p:attrNameLst>
                                          <p:attrName>style.visibility</p:attrName>
                                        </p:attrNameLst>
                                      </p:cBhvr>
                                      <p:to>
                                        <p:strVal val="visible"/>
                                      </p:to>
                                    </p:set>
                                    <p:anim calcmode="lin" valueType="num">
                                      <p:cBhvr>
                                        <p:cTn id="73" dur="1000" fill="hold"/>
                                        <p:tgtEl>
                                          <p:spTgt spid="11"/>
                                        </p:tgtEl>
                                        <p:attrNameLst>
                                          <p:attrName>ppt_w</p:attrName>
                                        </p:attrNameLst>
                                      </p:cBhvr>
                                      <p:tavLst>
                                        <p:tav tm="0">
                                          <p:val>
                                            <p:fltVal val="0"/>
                                          </p:val>
                                        </p:tav>
                                        <p:tav tm="100000">
                                          <p:val>
                                            <p:strVal val="#ppt_w"/>
                                          </p:val>
                                        </p:tav>
                                      </p:tavLst>
                                    </p:anim>
                                    <p:anim calcmode="lin" valueType="num">
                                      <p:cBhvr>
                                        <p:cTn id="74" dur="1000" fill="hold"/>
                                        <p:tgtEl>
                                          <p:spTgt spid="11"/>
                                        </p:tgtEl>
                                        <p:attrNameLst>
                                          <p:attrName>ppt_h</p:attrName>
                                        </p:attrNameLst>
                                      </p:cBhvr>
                                      <p:tavLst>
                                        <p:tav tm="0">
                                          <p:val>
                                            <p:fltVal val="0"/>
                                          </p:val>
                                        </p:tav>
                                        <p:tav tm="100000">
                                          <p:val>
                                            <p:strVal val="#ppt_h"/>
                                          </p:val>
                                        </p:tav>
                                      </p:tavLst>
                                    </p:anim>
                                    <p:anim calcmode="lin" valueType="num">
                                      <p:cBhvr>
                                        <p:cTn id="75" dur="1000" fill="hold"/>
                                        <p:tgtEl>
                                          <p:spTgt spid="11"/>
                                        </p:tgtEl>
                                        <p:attrNameLst>
                                          <p:attrName>style.rotation</p:attrName>
                                        </p:attrNameLst>
                                      </p:cBhvr>
                                      <p:tavLst>
                                        <p:tav tm="0">
                                          <p:val>
                                            <p:fltVal val="90"/>
                                          </p:val>
                                        </p:tav>
                                        <p:tav tm="100000">
                                          <p:val>
                                            <p:fltVal val="0"/>
                                          </p:val>
                                        </p:tav>
                                      </p:tavLst>
                                    </p:anim>
                                    <p:animEffect transition="in" filter="fade">
                                      <p:cBhvr>
                                        <p:cTn id="76" dur="1000"/>
                                        <p:tgtEl>
                                          <p:spTgt spid="11"/>
                                        </p:tgtEl>
                                      </p:cBhvr>
                                    </p:animEffect>
                                  </p:childTnLst>
                                </p:cTn>
                              </p:par>
                            </p:childTnLst>
                          </p:cTn>
                        </p:par>
                      </p:childTnLst>
                    </p:cTn>
                  </p:par>
                  <p:par>
                    <p:cTn id="77" fill="hold">
                      <p:stCondLst>
                        <p:cond delay="indefinite"/>
                      </p:stCondLst>
                      <p:childTnLst>
                        <p:par>
                          <p:cTn id="78" fill="hold">
                            <p:stCondLst>
                              <p:cond delay="0"/>
                            </p:stCondLst>
                            <p:childTnLst>
                              <p:par>
                                <p:cTn id="79" presetID="53" presetClass="entr" presetSubtype="16" fill="hold" nodeType="click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p:cTn id="81" dur="500" fill="hold"/>
                                        <p:tgtEl>
                                          <p:spTgt spid="17"/>
                                        </p:tgtEl>
                                        <p:attrNameLst>
                                          <p:attrName>ppt_w</p:attrName>
                                        </p:attrNameLst>
                                      </p:cBhvr>
                                      <p:tavLst>
                                        <p:tav tm="0">
                                          <p:val>
                                            <p:fltVal val="0"/>
                                          </p:val>
                                        </p:tav>
                                        <p:tav tm="100000">
                                          <p:val>
                                            <p:strVal val="#ppt_w"/>
                                          </p:val>
                                        </p:tav>
                                      </p:tavLst>
                                    </p:anim>
                                    <p:anim calcmode="lin" valueType="num">
                                      <p:cBhvr>
                                        <p:cTn id="82" dur="500" fill="hold"/>
                                        <p:tgtEl>
                                          <p:spTgt spid="17"/>
                                        </p:tgtEl>
                                        <p:attrNameLst>
                                          <p:attrName>ppt_h</p:attrName>
                                        </p:attrNameLst>
                                      </p:cBhvr>
                                      <p:tavLst>
                                        <p:tav tm="0">
                                          <p:val>
                                            <p:fltVal val="0"/>
                                          </p:val>
                                        </p:tav>
                                        <p:tav tm="100000">
                                          <p:val>
                                            <p:strVal val="#ppt_h"/>
                                          </p:val>
                                        </p:tav>
                                      </p:tavLst>
                                    </p:anim>
                                    <p:animEffect transition="in" filter="fade">
                                      <p:cBhvr>
                                        <p:cTn id="83" dur="500"/>
                                        <p:tgtEl>
                                          <p:spTgt spid="17"/>
                                        </p:tgtEl>
                                      </p:cBhvr>
                                    </p:animEffect>
                                  </p:childTnLst>
                                </p:cTn>
                              </p:par>
                            </p:childTnLst>
                          </p:cTn>
                        </p:par>
                      </p:childTnLst>
                    </p:cTn>
                  </p:par>
                  <p:par>
                    <p:cTn id="84" fill="hold">
                      <p:stCondLst>
                        <p:cond delay="indefinite"/>
                      </p:stCondLst>
                      <p:childTnLst>
                        <p:par>
                          <p:cTn id="85" fill="hold">
                            <p:stCondLst>
                              <p:cond delay="0"/>
                            </p:stCondLst>
                            <p:childTnLst>
                              <p:par>
                                <p:cTn id="86" presetID="31" presetClass="entr" presetSubtype="0" fill="hold" grpId="0" nodeType="clickEffect">
                                  <p:stCondLst>
                                    <p:cond delay="0"/>
                                  </p:stCondLst>
                                  <p:childTnLst>
                                    <p:set>
                                      <p:cBhvr>
                                        <p:cTn id="87" dur="1" fill="hold">
                                          <p:stCondLst>
                                            <p:cond delay="0"/>
                                          </p:stCondLst>
                                        </p:cTn>
                                        <p:tgtEl>
                                          <p:spTgt spid="21"/>
                                        </p:tgtEl>
                                        <p:attrNameLst>
                                          <p:attrName>style.visibility</p:attrName>
                                        </p:attrNameLst>
                                      </p:cBhvr>
                                      <p:to>
                                        <p:strVal val="visible"/>
                                      </p:to>
                                    </p:set>
                                    <p:anim calcmode="lin" valueType="num">
                                      <p:cBhvr>
                                        <p:cTn id="88" dur="1000" fill="hold"/>
                                        <p:tgtEl>
                                          <p:spTgt spid="21"/>
                                        </p:tgtEl>
                                        <p:attrNameLst>
                                          <p:attrName>ppt_w</p:attrName>
                                        </p:attrNameLst>
                                      </p:cBhvr>
                                      <p:tavLst>
                                        <p:tav tm="0">
                                          <p:val>
                                            <p:fltVal val="0"/>
                                          </p:val>
                                        </p:tav>
                                        <p:tav tm="100000">
                                          <p:val>
                                            <p:strVal val="#ppt_w"/>
                                          </p:val>
                                        </p:tav>
                                      </p:tavLst>
                                    </p:anim>
                                    <p:anim calcmode="lin" valueType="num">
                                      <p:cBhvr>
                                        <p:cTn id="89" dur="1000" fill="hold"/>
                                        <p:tgtEl>
                                          <p:spTgt spid="21"/>
                                        </p:tgtEl>
                                        <p:attrNameLst>
                                          <p:attrName>ppt_h</p:attrName>
                                        </p:attrNameLst>
                                      </p:cBhvr>
                                      <p:tavLst>
                                        <p:tav tm="0">
                                          <p:val>
                                            <p:fltVal val="0"/>
                                          </p:val>
                                        </p:tav>
                                        <p:tav tm="100000">
                                          <p:val>
                                            <p:strVal val="#ppt_h"/>
                                          </p:val>
                                        </p:tav>
                                      </p:tavLst>
                                    </p:anim>
                                    <p:anim calcmode="lin" valueType="num">
                                      <p:cBhvr>
                                        <p:cTn id="90" dur="1000" fill="hold"/>
                                        <p:tgtEl>
                                          <p:spTgt spid="21"/>
                                        </p:tgtEl>
                                        <p:attrNameLst>
                                          <p:attrName>style.rotation</p:attrName>
                                        </p:attrNameLst>
                                      </p:cBhvr>
                                      <p:tavLst>
                                        <p:tav tm="0">
                                          <p:val>
                                            <p:fltVal val="90"/>
                                          </p:val>
                                        </p:tav>
                                        <p:tav tm="100000">
                                          <p:val>
                                            <p:fltVal val="0"/>
                                          </p:val>
                                        </p:tav>
                                      </p:tavLst>
                                    </p:anim>
                                    <p:animEffect transition="in" filter="fade">
                                      <p:cBhvr>
                                        <p:cTn id="91" dur="1000"/>
                                        <p:tgtEl>
                                          <p:spTgt spid="21"/>
                                        </p:tgtEl>
                                      </p:cBhvr>
                                    </p:animEffect>
                                  </p:childTnLst>
                                </p:cTn>
                              </p:par>
                            </p:childTnLst>
                          </p:cTn>
                        </p:par>
                      </p:childTnLst>
                    </p:cTn>
                  </p:par>
                  <p:par>
                    <p:cTn id="92" fill="hold">
                      <p:stCondLst>
                        <p:cond delay="indefinite"/>
                      </p:stCondLst>
                      <p:childTnLst>
                        <p:par>
                          <p:cTn id="93" fill="hold">
                            <p:stCondLst>
                              <p:cond delay="0"/>
                            </p:stCondLst>
                            <p:childTnLst>
                              <p:par>
                                <p:cTn id="94" presetID="53" presetClass="entr" presetSubtype="16" fill="hold" nodeType="clickEffect">
                                  <p:stCondLst>
                                    <p:cond delay="0"/>
                                  </p:stCondLst>
                                  <p:childTnLst>
                                    <p:set>
                                      <p:cBhvr>
                                        <p:cTn id="95" dur="1" fill="hold">
                                          <p:stCondLst>
                                            <p:cond delay="0"/>
                                          </p:stCondLst>
                                        </p:cTn>
                                        <p:tgtEl>
                                          <p:spTgt spid="1027"/>
                                        </p:tgtEl>
                                        <p:attrNameLst>
                                          <p:attrName>style.visibility</p:attrName>
                                        </p:attrNameLst>
                                      </p:cBhvr>
                                      <p:to>
                                        <p:strVal val="visible"/>
                                      </p:to>
                                    </p:set>
                                    <p:anim calcmode="lin" valueType="num">
                                      <p:cBhvr>
                                        <p:cTn id="96" dur="500" fill="hold"/>
                                        <p:tgtEl>
                                          <p:spTgt spid="1027"/>
                                        </p:tgtEl>
                                        <p:attrNameLst>
                                          <p:attrName>ppt_w</p:attrName>
                                        </p:attrNameLst>
                                      </p:cBhvr>
                                      <p:tavLst>
                                        <p:tav tm="0">
                                          <p:val>
                                            <p:fltVal val="0"/>
                                          </p:val>
                                        </p:tav>
                                        <p:tav tm="100000">
                                          <p:val>
                                            <p:strVal val="#ppt_w"/>
                                          </p:val>
                                        </p:tav>
                                      </p:tavLst>
                                    </p:anim>
                                    <p:anim calcmode="lin" valueType="num">
                                      <p:cBhvr>
                                        <p:cTn id="97" dur="500" fill="hold"/>
                                        <p:tgtEl>
                                          <p:spTgt spid="1027"/>
                                        </p:tgtEl>
                                        <p:attrNameLst>
                                          <p:attrName>ppt_h</p:attrName>
                                        </p:attrNameLst>
                                      </p:cBhvr>
                                      <p:tavLst>
                                        <p:tav tm="0">
                                          <p:val>
                                            <p:fltVal val="0"/>
                                          </p:val>
                                        </p:tav>
                                        <p:tav tm="100000">
                                          <p:val>
                                            <p:strVal val="#ppt_h"/>
                                          </p:val>
                                        </p:tav>
                                      </p:tavLst>
                                    </p:anim>
                                    <p:animEffect transition="in" filter="fade">
                                      <p:cBhvr>
                                        <p:cTn id="98" dur="500"/>
                                        <p:tgtEl>
                                          <p:spTgt spid="1027"/>
                                        </p:tgtEl>
                                      </p:cBhvr>
                                    </p:animEffect>
                                  </p:childTnLst>
                                </p:cTn>
                              </p:par>
                            </p:childTnLst>
                          </p:cTn>
                        </p:par>
                      </p:childTnLst>
                    </p:cTn>
                  </p:par>
                  <p:par>
                    <p:cTn id="99" fill="hold">
                      <p:stCondLst>
                        <p:cond delay="indefinite"/>
                      </p:stCondLst>
                      <p:childTnLst>
                        <p:par>
                          <p:cTn id="100" fill="hold">
                            <p:stCondLst>
                              <p:cond delay="0"/>
                            </p:stCondLst>
                            <p:childTnLst>
                              <p:par>
                                <p:cTn id="101" presetID="31" presetClass="entr" presetSubtype="0" fill="hold" grpId="0" nodeType="click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1000" fill="hold"/>
                                        <p:tgtEl>
                                          <p:spTgt spid="19"/>
                                        </p:tgtEl>
                                        <p:attrNameLst>
                                          <p:attrName>ppt_w</p:attrName>
                                        </p:attrNameLst>
                                      </p:cBhvr>
                                      <p:tavLst>
                                        <p:tav tm="0">
                                          <p:val>
                                            <p:fltVal val="0"/>
                                          </p:val>
                                        </p:tav>
                                        <p:tav tm="100000">
                                          <p:val>
                                            <p:strVal val="#ppt_w"/>
                                          </p:val>
                                        </p:tav>
                                      </p:tavLst>
                                    </p:anim>
                                    <p:anim calcmode="lin" valueType="num">
                                      <p:cBhvr>
                                        <p:cTn id="104" dur="1000" fill="hold"/>
                                        <p:tgtEl>
                                          <p:spTgt spid="19"/>
                                        </p:tgtEl>
                                        <p:attrNameLst>
                                          <p:attrName>ppt_h</p:attrName>
                                        </p:attrNameLst>
                                      </p:cBhvr>
                                      <p:tavLst>
                                        <p:tav tm="0">
                                          <p:val>
                                            <p:fltVal val="0"/>
                                          </p:val>
                                        </p:tav>
                                        <p:tav tm="100000">
                                          <p:val>
                                            <p:strVal val="#ppt_h"/>
                                          </p:val>
                                        </p:tav>
                                      </p:tavLst>
                                    </p:anim>
                                    <p:anim calcmode="lin" valueType="num">
                                      <p:cBhvr>
                                        <p:cTn id="105" dur="1000" fill="hold"/>
                                        <p:tgtEl>
                                          <p:spTgt spid="19"/>
                                        </p:tgtEl>
                                        <p:attrNameLst>
                                          <p:attrName>style.rotation</p:attrName>
                                        </p:attrNameLst>
                                      </p:cBhvr>
                                      <p:tavLst>
                                        <p:tav tm="0">
                                          <p:val>
                                            <p:fltVal val="90"/>
                                          </p:val>
                                        </p:tav>
                                        <p:tav tm="100000">
                                          <p:val>
                                            <p:fltVal val="0"/>
                                          </p:val>
                                        </p:tav>
                                      </p:tavLst>
                                    </p:anim>
                                    <p:animEffect transition="in" filter="fade">
                                      <p:cBhvr>
                                        <p:cTn id="106" dur="1000"/>
                                        <p:tgtEl>
                                          <p:spTgt spid="19"/>
                                        </p:tgtEl>
                                      </p:cBhvr>
                                    </p:animEffect>
                                  </p:childTnLst>
                                </p:cTn>
                              </p:par>
                            </p:childTnLst>
                          </p:cTn>
                        </p:par>
                      </p:childTnLst>
                    </p:cTn>
                  </p:par>
                  <p:par>
                    <p:cTn id="107" fill="hold">
                      <p:stCondLst>
                        <p:cond delay="indefinite"/>
                      </p:stCondLst>
                      <p:childTnLst>
                        <p:par>
                          <p:cTn id="108" fill="hold">
                            <p:stCondLst>
                              <p:cond delay="0"/>
                            </p:stCondLst>
                            <p:childTnLst>
                              <p:par>
                                <p:cTn id="109" presetID="53" presetClass="entr" presetSubtype="16" fill="hold" nodeType="clickEffect">
                                  <p:stCondLst>
                                    <p:cond delay="0"/>
                                  </p:stCondLst>
                                  <p:childTnLst>
                                    <p:set>
                                      <p:cBhvr>
                                        <p:cTn id="110" dur="1" fill="hold">
                                          <p:stCondLst>
                                            <p:cond delay="0"/>
                                          </p:stCondLst>
                                        </p:cTn>
                                        <p:tgtEl>
                                          <p:spTgt spid="1026"/>
                                        </p:tgtEl>
                                        <p:attrNameLst>
                                          <p:attrName>style.visibility</p:attrName>
                                        </p:attrNameLst>
                                      </p:cBhvr>
                                      <p:to>
                                        <p:strVal val="visible"/>
                                      </p:to>
                                    </p:set>
                                    <p:anim calcmode="lin" valueType="num">
                                      <p:cBhvr>
                                        <p:cTn id="111" dur="500" fill="hold"/>
                                        <p:tgtEl>
                                          <p:spTgt spid="1026"/>
                                        </p:tgtEl>
                                        <p:attrNameLst>
                                          <p:attrName>ppt_w</p:attrName>
                                        </p:attrNameLst>
                                      </p:cBhvr>
                                      <p:tavLst>
                                        <p:tav tm="0">
                                          <p:val>
                                            <p:fltVal val="0"/>
                                          </p:val>
                                        </p:tav>
                                        <p:tav tm="100000">
                                          <p:val>
                                            <p:strVal val="#ppt_w"/>
                                          </p:val>
                                        </p:tav>
                                      </p:tavLst>
                                    </p:anim>
                                    <p:anim calcmode="lin" valueType="num">
                                      <p:cBhvr>
                                        <p:cTn id="112" dur="500" fill="hold"/>
                                        <p:tgtEl>
                                          <p:spTgt spid="1026"/>
                                        </p:tgtEl>
                                        <p:attrNameLst>
                                          <p:attrName>ppt_h</p:attrName>
                                        </p:attrNameLst>
                                      </p:cBhvr>
                                      <p:tavLst>
                                        <p:tav tm="0">
                                          <p:val>
                                            <p:fltVal val="0"/>
                                          </p:val>
                                        </p:tav>
                                        <p:tav tm="100000">
                                          <p:val>
                                            <p:strVal val="#ppt_h"/>
                                          </p:val>
                                        </p:tav>
                                      </p:tavLst>
                                    </p:anim>
                                    <p:animEffect transition="in" filter="fade">
                                      <p:cBhvr>
                                        <p:cTn id="113"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animBg="1"/>
      <p:bldP spid="10" grpId="0" animBg="1"/>
      <p:bldP spid="11" grpId="0" animBg="1"/>
      <p:bldP spid="19" grpId="0" animBg="1"/>
      <p:bldP spid="21" grpId="0" animBg="1"/>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87624" y="1254665"/>
            <a:ext cx="5112568" cy="584775"/>
          </a:xfrm>
          <a:prstGeom prst="rect">
            <a:avLst/>
          </a:prstGeom>
          <a:noFill/>
        </p:spPr>
        <p:txBody>
          <a:bodyPr wrap="square" rtlCol="0">
            <a:spAutoFit/>
          </a:bodyPr>
          <a:lstStyle/>
          <a:p>
            <a:pPr algn="ctr"/>
            <a:r>
              <a:rPr lang="en-GB" sz="3200" b="1" dirty="0">
                <a:solidFill>
                  <a:srgbClr val="110284"/>
                </a:solidFill>
              </a:rPr>
              <a:t>Rhyming and Repeat Books</a:t>
            </a:r>
          </a:p>
        </p:txBody>
      </p:sp>
      <p:pic>
        <p:nvPicPr>
          <p:cNvPr id="2" name="Picture 1"/>
          <p:cNvPicPr>
            <a:picLocks noChangeAspect="1"/>
          </p:cNvPicPr>
          <p:nvPr/>
        </p:nvPicPr>
        <p:blipFill>
          <a:blip r:embed="rId3"/>
          <a:stretch>
            <a:fillRect/>
          </a:stretch>
        </p:blipFill>
        <p:spPr>
          <a:xfrm>
            <a:off x="3131840" y="3447313"/>
            <a:ext cx="2592288" cy="2905673"/>
          </a:xfrm>
          <a:prstGeom prst="rect">
            <a:avLst/>
          </a:prstGeom>
        </p:spPr>
      </p:pic>
      <p:pic>
        <p:nvPicPr>
          <p:cNvPr id="5" name="Picture 4"/>
          <p:cNvPicPr>
            <a:picLocks noChangeAspect="1"/>
          </p:cNvPicPr>
          <p:nvPr/>
        </p:nvPicPr>
        <p:blipFill>
          <a:blip r:embed="rId4"/>
          <a:stretch>
            <a:fillRect/>
          </a:stretch>
        </p:blipFill>
        <p:spPr>
          <a:xfrm>
            <a:off x="7092280" y="6093296"/>
            <a:ext cx="1859441" cy="597460"/>
          </a:xfrm>
          <a:prstGeom prst="rect">
            <a:avLst/>
          </a:prstGeom>
        </p:spPr>
      </p:pic>
      <p:sp>
        <p:nvSpPr>
          <p:cNvPr id="6" name="Text Placeholder 12"/>
          <p:cNvSpPr txBox="1">
            <a:spLocks/>
          </p:cNvSpPr>
          <p:nvPr/>
        </p:nvSpPr>
        <p:spPr>
          <a:xfrm>
            <a:off x="12085" y="242280"/>
            <a:ext cx="7128792" cy="720080"/>
          </a:xfrm>
          <a:prstGeom prst="rect">
            <a:avLst/>
          </a:prstGeom>
          <a:solidFill>
            <a:srgbClr val="FF3399"/>
          </a:solidFill>
        </p:spPr>
        <p:txBody>
          <a:bodyPr anchor="ctr" anchorCtr="0">
            <a:no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indent="0" algn="ctr">
              <a:buNone/>
            </a:pPr>
            <a:r>
              <a:rPr lang="en-GB" sz="2800" b="1" dirty="0">
                <a:solidFill>
                  <a:schemeClr val="bg1"/>
                </a:solidFill>
              </a:rPr>
              <a:t>Getting Ready to Learn</a:t>
            </a:r>
          </a:p>
        </p:txBody>
      </p:sp>
      <p:pic>
        <p:nvPicPr>
          <p:cNvPr id="7" name="Picture 6"/>
          <p:cNvPicPr/>
          <p:nvPr/>
        </p:nvPicPr>
        <p:blipFill>
          <a:blip r:embed="rId5"/>
          <a:stretch>
            <a:fillRect/>
          </a:stretch>
        </p:blipFill>
        <p:spPr>
          <a:xfrm>
            <a:off x="395536" y="2276872"/>
            <a:ext cx="2304256" cy="2592288"/>
          </a:xfrm>
          <a:prstGeom prst="rect">
            <a:avLst/>
          </a:prstGeom>
        </p:spPr>
      </p:pic>
      <p:pic>
        <p:nvPicPr>
          <p:cNvPr id="9" name="Picture 2"/>
          <p:cNvPicPr>
            <a:picLocks noGrp="1" noChangeAspect="1" noChangeArrowheads="1"/>
          </p:cNvPicPr>
          <p:nvPr>
            <p:ph idx="1"/>
          </p:nvPr>
        </p:nvPicPr>
        <p:blipFill>
          <a:blip r:embed="rId6">
            <a:extLst>
              <a:ext uri="{28A0092B-C50C-407E-A947-70E740481C1C}">
                <a14:useLocalDpi xmlns:a14="http://schemas.microsoft.com/office/drawing/2010/main" val="0"/>
              </a:ext>
            </a:extLst>
          </a:blip>
          <a:srcRect/>
          <a:stretch>
            <a:fillRect/>
          </a:stretch>
        </p:blipFill>
        <p:spPr bwMode="auto">
          <a:xfrm>
            <a:off x="7345524" y="63122"/>
            <a:ext cx="1798476" cy="1798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p:nvPr/>
        </p:nvPicPr>
        <p:blipFill>
          <a:blip r:embed="rId7"/>
          <a:stretch>
            <a:fillRect/>
          </a:stretch>
        </p:blipFill>
        <p:spPr>
          <a:xfrm>
            <a:off x="6085892" y="2153903"/>
            <a:ext cx="2232248" cy="2469975"/>
          </a:xfrm>
          <a:prstGeom prst="rect">
            <a:avLst/>
          </a:prstGeom>
        </p:spPr>
      </p:pic>
    </p:spTree>
    <p:extLst>
      <p:ext uri="{BB962C8B-B14F-4D97-AF65-F5344CB8AC3E}">
        <p14:creationId xmlns:p14="http://schemas.microsoft.com/office/powerpoint/2010/main" val="1466134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500" fill="hold"/>
                                        <p:tgtEl>
                                          <p:spTgt spid="10"/>
                                        </p:tgtEl>
                                        <p:attrNameLst>
                                          <p:attrName>ppt_w</p:attrName>
                                        </p:attrNameLst>
                                      </p:cBhvr>
                                      <p:tavLst>
                                        <p:tav tm="0">
                                          <p:val>
                                            <p:fltVal val="0"/>
                                          </p:val>
                                        </p:tav>
                                        <p:tav tm="100000">
                                          <p:val>
                                            <p:strVal val="#ppt_w"/>
                                          </p:val>
                                        </p:tav>
                                      </p:tavLst>
                                    </p:anim>
                                    <p:anim calcmode="lin" valueType="num">
                                      <p:cBhvr>
                                        <p:cTn id="40" dur="500" fill="hold"/>
                                        <p:tgtEl>
                                          <p:spTgt spid="10"/>
                                        </p:tgtEl>
                                        <p:attrNameLst>
                                          <p:attrName>ppt_h</p:attrName>
                                        </p:attrNameLst>
                                      </p:cBhvr>
                                      <p:tavLst>
                                        <p:tav tm="0">
                                          <p:val>
                                            <p:fltVal val="0"/>
                                          </p:val>
                                        </p:tav>
                                        <p:tav tm="100000">
                                          <p:val>
                                            <p:strVal val="#ppt_h"/>
                                          </p:val>
                                        </p:tav>
                                      </p:tavLst>
                                    </p:anim>
                                    <p:animEffect transition="in" filter="fade">
                                      <p:cBhvr>
                                        <p:cTn id="4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7584" y="240931"/>
            <a:ext cx="5889732" cy="369332"/>
          </a:xfrm>
          <a:prstGeom prst="rect">
            <a:avLst/>
          </a:prstGeom>
          <a:solidFill>
            <a:srgbClr val="7030A0"/>
          </a:solidFill>
        </p:spPr>
        <p:txBody>
          <a:bodyPr wrap="square" rtlCol="0">
            <a:spAutoFit/>
          </a:bodyPr>
          <a:lstStyle/>
          <a:p>
            <a:pPr algn="ctr"/>
            <a:r>
              <a:rPr lang="en-GB" b="1" dirty="0">
                <a:solidFill>
                  <a:schemeClr val="bg1"/>
                </a:solidFill>
              </a:rPr>
              <a:t>Big Bed Time Read</a:t>
            </a:r>
          </a:p>
        </p:txBody>
      </p:sp>
      <p:sp>
        <p:nvSpPr>
          <p:cNvPr id="3" name="Title 1"/>
          <p:cNvSpPr txBox="1">
            <a:spLocks/>
          </p:cNvSpPr>
          <p:nvPr/>
        </p:nvSpPr>
        <p:spPr>
          <a:xfrm>
            <a:off x="467544" y="6150217"/>
            <a:ext cx="8196278" cy="519143"/>
          </a:xfrm>
          <a:prstGeom prst="rect">
            <a:avLst/>
          </a:prstGeom>
          <a:solidFill>
            <a:srgbClr val="E329A5"/>
          </a:solidFill>
        </p:spPr>
        <p:txBody>
          <a:bodyPr anchor="ctr">
            <a:noAutofit/>
          </a:bodyPr>
          <a:lstStyle>
            <a:lvl1pPr algn="l" defTabSz="914400" rtl="0" eaLnBrk="1" latinLnBrk="0" hangingPunct="1">
              <a:spcBef>
                <a:spcPct val="0"/>
              </a:spcBef>
              <a:buNone/>
              <a:defRPr sz="2000" b="1" kern="1200" baseline="0">
                <a:solidFill>
                  <a:schemeClr val="bg1"/>
                </a:solidFill>
                <a:latin typeface="+mj-lt"/>
                <a:ea typeface="+mj-ea"/>
                <a:cs typeface="+mj-cs"/>
              </a:defRPr>
            </a:lvl1pPr>
          </a:lstStyle>
          <a:p>
            <a:pPr algn="ctr"/>
            <a:r>
              <a:rPr lang="en-GB" sz="2400"/>
              <a:t>Getting Ready to Learn</a:t>
            </a:r>
            <a:endParaRPr lang="en-GB" sz="2400"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94108" y="192985"/>
            <a:ext cx="1469714" cy="15040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600686" y="812327"/>
            <a:ext cx="6552728" cy="769441"/>
          </a:xfrm>
          <a:prstGeom prst="rect">
            <a:avLst/>
          </a:prstGeom>
          <a:noFill/>
        </p:spPr>
        <p:txBody>
          <a:bodyPr wrap="square" rtlCol="0">
            <a:spAutoFit/>
          </a:bodyPr>
          <a:lstStyle/>
          <a:p>
            <a:r>
              <a:rPr lang="en-GB" sz="4400" b="1" dirty="0">
                <a:solidFill>
                  <a:srgbClr val="002060"/>
                </a:solidFill>
              </a:rPr>
              <a:t>Nursery Rhymes &amp; Songs</a:t>
            </a:r>
          </a:p>
        </p:txBody>
      </p:sp>
      <p:sp>
        <p:nvSpPr>
          <p:cNvPr id="6" name="TextBox 5"/>
          <p:cNvSpPr txBox="1"/>
          <p:nvPr/>
        </p:nvSpPr>
        <p:spPr>
          <a:xfrm>
            <a:off x="5352748" y="4045484"/>
            <a:ext cx="2462108" cy="461665"/>
          </a:xfrm>
          <a:prstGeom prst="rect">
            <a:avLst/>
          </a:prstGeom>
          <a:noFill/>
        </p:spPr>
        <p:txBody>
          <a:bodyPr wrap="square" rtlCol="0">
            <a:spAutoFit/>
          </a:bodyPr>
          <a:lstStyle/>
          <a:p>
            <a:r>
              <a:rPr lang="en-GB" sz="2400" b="1" dirty="0">
                <a:solidFill>
                  <a:srgbClr val="00CC00"/>
                </a:solidFill>
              </a:rPr>
              <a:t>rhythm and beat</a:t>
            </a:r>
          </a:p>
        </p:txBody>
      </p:sp>
      <p:sp>
        <p:nvSpPr>
          <p:cNvPr id="7" name="TextBox 6"/>
          <p:cNvSpPr txBox="1"/>
          <p:nvPr/>
        </p:nvSpPr>
        <p:spPr>
          <a:xfrm>
            <a:off x="5352748" y="3520073"/>
            <a:ext cx="2462108" cy="461665"/>
          </a:xfrm>
          <a:prstGeom prst="rect">
            <a:avLst/>
          </a:prstGeom>
          <a:noFill/>
        </p:spPr>
        <p:txBody>
          <a:bodyPr wrap="square" rtlCol="0">
            <a:spAutoFit/>
          </a:bodyPr>
          <a:lstStyle/>
          <a:p>
            <a:r>
              <a:rPr lang="en-GB" sz="2400" b="1" dirty="0">
                <a:solidFill>
                  <a:srgbClr val="00CC00"/>
                </a:solidFill>
              </a:rPr>
              <a:t>repetition</a:t>
            </a:r>
          </a:p>
        </p:txBody>
      </p:sp>
      <p:sp>
        <p:nvSpPr>
          <p:cNvPr id="8" name="TextBox 7"/>
          <p:cNvSpPr txBox="1"/>
          <p:nvPr/>
        </p:nvSpPr>
        <p:spPr>
          <a:xfrm>
            <a:off x="5352748" y="2498808"/>
            <a:ext cx="2462108" cy="461665"/>
          </a:xfrm>
          <a:prstGeom prst="rect">
            <a:avLst/>
          </a:prstGeom>
          <a:noFill/>
        </p:spPr>
        <p:txBody>
          <a:bodyPr wrap="square" rtlCol="0">
            <a:spAutoFit/>
          </a:bodyPr>
          <a:lstStyle/>
          <a:p>
            <a:r>
              <a:rPr lang="en-GB" sz="2400" b="1" dirty="0">
                <a:solidFill>
                  <a:srgbClr val="00CC00"/>
                </a:solidFill>
              </a:rPr>
              <a:t>participation</a:t>
            </a:r>
          </a:p>
        </p:txBody>
      </p:sp>
      <p:sp>
        <p:nvSpPr>
          <p:cNvPr id="9" name="TextBox 8"/>
          <p:cNvSpPr txBox="1"/>
          <p:nvPr/>
        </p:nvSpPr>
        <p:spPr>
          <a:xfrm>
            <a:off x="5352748" y="2993118"/>
            <a:ext cx="2462108" cy="461665"/>
          </a:xfrm>
          <a:prstGeom prst="rect">
            <a:avLst/>
          </a:prstGeom>
          <a:noFill/>
        </p:spPr>
        <p:txBody>
          <a:bodyPr wrap="square" rtlCol="0">
            <a:spAutoFit/>
          </a:bodyPr>
          <a:lstStyle/>
          <a:p>
            <a:r>
              <a:rPr lang="en-GB" sz="2400" b="1" dirty="0">
                <a:solidFill>
                  <a:srgbClr val="00CC00"/>
                </a:solidFill>
              </a:rPr>
              <a:t>enjoyment</a:t>
            </a:r>
          </a:p>
        </p:txBody>
      </p:sp>
      <p:sp>
        <p:nvSpPr>
          <p:cNvPr id="10" name="TextBox 9"/>
          <p:cNvSpPr txBox="1"/>
          <p:nvPr/>
        </p:nvSpPr>
        <p:spPr>
          <a:xfrm>
            <a:off x="5371539" y="4554566"/>
            <a:ext cx="2462108" cy="461665"/>
          </a:xfrm>
          <a:prstGeom prst="rect">
            <a:avLst/>
          </a:prstGeom>
          <a:noFill/>
        </p:spPr>
        <p:txBody>
          <a:bodyPr wrap="square" rtlCol="0">
            <a:spAutoFit/>
          </a:bodyPr>
          <a:lstStyle/>
          <a:p>
            <a:r>
              <a:rPr lang="en-GB" sz="2400" b="1" dirty="0">
                <a:solidFill>
                  <a:srgbClr val="00CC00"/>
                </a:solidFill>
              </a:rPr>
              <a:t>rhyme</a:t>
            </a:r>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9225" y="2517505"/>
            <a:ext cx="1363337" cy="1354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75673" y="2980504"/>
            <a:ext cx="1402755" cy="13994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59504" y="4265797"/>
            <a:ext cx="1251487" cy="1464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extBox 15"/>
          <p:cNvSpPr txBox="1"/>
          <p:nvPr/>
        </p:nvSpPr>
        <p:spPr>
          <a:xfrm>
            <a:off x="5352748" y="5081342"/>
            <a:ext cx="2462108" cy="461665"/>
          </a:xfrm>
          <a:prstGeom prst="rect">
            <a:avLst/>
          </a:prstGeom>
          <a:noFill/>
        </p:spPr>
        <p:txBody>
          <a:bodyPr wrap="square" rtlCol="0">
            <a:spAutoFit/>
          </a:bodyPr>
          <a:lstStyle/>
          <a:p>
            <a:r>
              <a:rPr lang="en-GB" sz="2400" b="1" dirty="0">
                <a:solidFill>
                  <a:srgbClr val="00CC00"/>
                </a:solidFill>
              </a:rPr>
              <a:t>imagination</a:t>
            </a:r>
          </a:p>
        </p:txBody>
      </p:sp>
      <p:sp>
        <p:nvSpPr>
          <p:cNvPr id="11" name="TextBox 10">
            <a:extLst>
              <a:ext uri="{FF2B5EF4-FFF2-40B4-BE49-F238E27FC236}">
                <a16:creationId xmlns:a16="http://schemas.microsoft.com/office/drawing/2014/main" id="{B0FFC5AC-EE7A-4EC8-A5A7-91A46EF1536A}"/>
              </a:ext>
            </a:extLst>
          </p:cNvPr>
          <p:cNvSpPr txBox="1"/>
          <p:nvPr/>
        </p:nvSpPr>
        <p:spPr>
          <a:xfrm>
            <a:off x="3392807" y="2036979"/>
            <a:ext cx="5688632" cy="369332"/>
          </a:xfrm>
          <a:prstGeom prst="rect">
            <a:avLst/>
          </a:prstGeom>
          <a:noFill/>
        </p:spPr>
        <p:txBody>
          <a:bodyPr wrap="square" rtlCol="0">
            <a:spAutoFit/>
          </a:bodyPr>
          <a:lstStyle/>
          <a:p>
            <a:r>
              <a:rPr lang="en-GB" b="1" dirty="0"/>
              <a:t>These are especially important as they help to promote -</a:t>
            </a:r>
          </a:p>
        </p:txBody>
      </p:sp>
      <p:sp>
        <p:nvSpPr>
          <p:cNvPr id="12" name="TextBox 11">
            <a:extLst>
              <a:ext uri="{FF2B5EF4-FFF2-40B4-BE49-F238E27FC236}">
                <a16:creationId xmlns:a16="http://schemas.microsoft.com/office/drawing/2014/main" id="{B2BEFACB-E5AA-4877-8257-AD987EF537AF}"/>
              </a:ext>
            </a:extLst>
          </p:cNvPr>
          <p:cNvSpPr txBox="1"/>
          <p:nvPr/>
        </p:nvSpPr>
        <p:spPr>
          <a:xfrm>
            <a:off x="5358117" y="5585304"/>
            <a:ext cx="1758012" cy="461665"/>
          </a:xfrm>
          <a:prstGeom prst="rect">
            <a:avLst/>
          </a:prstGeom>
          <a:noFill/>
        </p:spPr>
        <p:txBody>
          <a:bodyPr wrap="square" rtlCol="0">
            <a:spAutoFit/>
          </a:bodyPr>
          <a:lstStyle/>
          <a:p>
            <a:r>
              <a:rPr lang="en-GB" sz="2400" b="1" dirty="0">
                <a:solidFill>
                  <a:srgbClr val="00CC00"/>
                </a:solidFill>
              </a:rPr>
              <a:t>creativity</a:t>
            </a:r>
            <a:endParaRPr lang="en-GB" sz="2400" dirty="0"/>
          </a:p>
        </p:txBody>
      </p:sp>
    </p:spTree>
    <p:extLst>
      <p:ext uri="{BB962C8B-B14F-4D97-AF65-F5344CB8AC3E}">
        <p14:creationId xmlns:p14="http://schemas.microsoft.com/office/powerpoint/2010/main" val="4153826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2051"/>
                                        </p:tgtEl>
                                        <p:attrNameLst>
                                          <p:attrName>style.visibility</p:attrName>
                                        </p:attrNameLst>
                                      </p:cBhvr>
                                      <p:to>
                                        <p:strVal val="visible"/>
                                      </p:to>
                                    </p:set>
                                    <p:anim calcmode="lin" valueType="num">
                                      <p:cBhvr>
                                        <p:cTn id="25" dur="500" fill="hold"/>
                                        <p:tgtEl>
                                          <p:spTgt spid="2051"/>
                                        </p:tgtEl>
                                        <p:attrNameLst>
                                          <p:attrName>ppt_w</p:attrName>
                                        </p:attrNameLst>
                                      </p:cBhvr>
                                      <p:tavLst>
                                        <p:tav tm="0">
                                          <p:val>
                                            <p:fltVal val="0"/>
                                          </p:val>
                                        </p:tav>
                                        <p:tav tm="100000">
                                          <p:val>
                                            <p:strVal val="#ppt_w"/>
                                          </p:val>
                                        </p:tav>
                                      </p:tavLst>
                                    </p:anim>
                                    <p:anim calcmode="lin" valueType="num">
                                      <p:cBhvr>
                                        <p:cTn id="26" dur="500" fill="hold"/>
                                        <p:tgtEl>
                                          <p:spTgt spid="2051"/>
                                        </p:tgtEl>
                                        <p:attrNameLst>
                                          <p:attrName>ppt_h</p:attrName>
                                        </p:attrNameLst>
                                      </p:cBhvr>
                                      <p:tavLst>
                                        <p:tav tm="0">
                                          <p:val>
                                            <p:fltVal val="0"/>
                                          </p:val>
                                        </p:tav>
                                        <p:tav tm="100000">
                                          <p:val>
                                            <p:strVal val="#ppt_h"/>
                                          </p:val>
                                        </p:tav>
                                      </p:tavLst>
                                    </p:anim>
                                    <p:animEffect transition="in" filter="fade">
                                      <p:cBhvr>
                                        <p:cTn id="27" dur="500"/>
                                        <p:tgtEl>
                                          <p:spTgt spid="2051"/>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2052"/>
                                        </p:tgtEl>
                                        <p:attrNameLst>
                                          <p:attrName>style.visibility</p:attrName>
                                        </p:attrNameLst>
                                      </p:cBhvr>
                                      <p:to>
                                        <p:strVal val="visible"/>
                                      </p:to>
                                    </p:set>
                                    <p:anim calcmode="lin" valueType="num">
                                      <p:cBhvr>
                                        <p:cTn id="32" dur="500" fill="hold"/>
                                        <p:tgtEl>
                                          <p:spTgt spid="2052"/>
                                        </p:tgtEl>
                                        <p:attrNameLst>
                                          <p:attrName>ppt_w</p:attrName>
                                        </p:attrNameLst>
                                      </p:cBhvr>
                                      <p:tavLst>
                                        <p:tav tm="0">
                                          <p:val>
                                            <p:fltVal val="0"/>
                                          </p:val>
                                        </p:tav>
                                        <p:tav tm="100000">
                                          <p:val>
                                            <p:strVal val="#ppt_w"/>
                                          </p:val>
                                        </p:tav>
                                      </p:tavLst>
                                    </p:anim>
                                    <p:anim calcmode="lin" valueType="num">
                                      <p:cBhvr>
                                        <p:cTn id="33" dur="500" fill="hold"/>
                                        <p:tgtEl>
                                          <p:spTgt spid="2052"/>
                                        </p:tgtEl>
                                        <p:attrNameLst>
                                          <p:attrName>ppt_h</p:attrName>
                                        </p:attrNameLst>
                                      </p:cBhvr>
                                      <p:tavLst>
                                        <p:tav tm="0">
                                          <p:val>
                                            <p:fltVal val="0"/>
                                          </p:val>
                                        </p:tav>
                                        <p:tav tm="100000">
                                          <p:val>
                                            <p:strVal val="#ppt_h"/>
                                          </p:val>
                                        </p:tav>
                                      </p:tavLst>
                                    </p:anim>
                                    <p:animEffect transition="in" filter="fade">
                                      <p:cBhvr>
                                        <p:cTn id="34" dur="500"/>
                                        <p:tgtEl>
                                          <p:spTgt spid="2052"/>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nodeType="clickEffect">
                                  <p:stCondLst>
                                    <p:cond delay="0"/>
                                  </p:stCondLst>
                                  <p:childTnLst>
                                    <p:set>
                                      <p:cBhvr>
                                        <p:cTn id="38" dur="1" fill="hold">
                                          <p:stCondLst>
                                            <p:cond delay="0"/>
                                          </p:stCondLst>
                                        </p:cTn>
                                        <p:tgtEl>
                                          <p:spTgt spid="2053"/>
                                        </p:tgtEl>
                                        <p:attrNameLst>
                                          <p:attrName>style.visibility</p:attrName>
                                        </p:attrNameLst>
                                      </p:cBhvr>
                                      <p:to>
                                        <p:strVal val="visible"/>
                                      </p:to>
                                    </p:set>
                                    <p:anim calcmode="lin" valueType="num">
                                      <p:cBhvr>
                                        <p:cTn id="39" dur="500" fill="hold"/>
                                        <p:tgtEl>
                                          <p:spTgt spid="2053"/>
                                        </p:tgtEl>
                                        <p:attrNameLst>
                                          <p:attrName>ppt_w</p:attrName>
                                        </p:attrNameLst>
                                      </p:cBhvr>
                                      <p:tavLst>
                                        <p:tav tm="0">
                                          <p:val>
                                            <p:fltVal val="0"/>
                                          </p:val>
                                        </p:tav>
                                        <p:tav tm="100000">
                                          <p:val>
                                            <p:strVal val="#ppt_w"/>
                                          </p:val>
                                        </p:tav>
                                      </p:tavLst>
                                    </p:anim>
                                    <p:anim calcmode="lin" valueType="num">
                                      <p:cBhvr>
                                        <p:cTn id="40" dur="500" fill="hold"/>
                                        <p:tgtEl>
                                          <p:spTgt spid="2053"/>
                                        </p:tgtEl>
                                        <p:attrNameLst>
                                          <p:attrName>ppt_h</p:attrName>
                                        </p:attrNameLst>
                                      </p:cBhvr>
                                      <p:tavLst>
                                        <p:tav tm="0">
                                          <p:val>
                                            <p:fltVal val="0"/>
                                          </p:val>
                                        </p:tav>
                                        <p:tav tm="100000">
                                          <p:val>
                                            <p:strVal val="#ppt_h"/>
                                          </p:val>
                                        </p:tav>
                                      </p:tavLst>
                                    </p:anim>
                                    <p:animEffect transition="in" filter="fade">
                                      <p:cBhvr>
                                        <p:cTn id="41" dur="500"/>
                                        <p:tgtEl>
                                          <p:spTgt spid="2053"/>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grpId="0" nodeType="click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p:cTn id="46" dur="500" fill="hold"/>
                                        <p:tgtEl>
                                          <p:spTgt spid="8"/>
                                        </p:tgtEl>
                                        <p:attrNameLst>
                                          <p:attrName>ppt_w</p:attrName>
                                        </p:attrNameLst>
                                      </p:cBhvr>
                                      <p:tavLst>
                                        <p:tav tm="0">
                                          <p:val>
                                            <p:fltVal val="0"/>
                                          </p:val>
                                        </p:tav>
                                        <p:tav tm="100000">
                                          <p:val>
                                            <p:strVal val="#ppt_w"/>
                                          </p:val>
                                        </p:tav>
                                      </p:tavLst>
                                    </p:anim>
                                    <p:anim calcmode="lin" valueType="num">
                                      <p:cBhvr>
                                        <p:cTn id="47" dur="500" fill="hold"/>
                                        <p:tgtEl>
                                          <p:spTgt spid="8"/>
                                        </p:tgtEl>
                                        <p:attrNameLst>
                                          <p:attrName>ppt_h</p:attrName>
                                        </p:attrNameLst>
                                      </p:cBhvr>
                                      <p:tavLst>
                                        <p:tav tm="0">
                                          <p:val>
                                            <p:fltVal val="0"/>
                                          </p:val>
                                        </p:tav>
                                        <p:tav tm="100000">
                                          <p:val>
                                            <p:strVal val="#ppt_h"/>
                                          </p:val>
                                        </p:tav>
                                      </p:tavLst>
                                    </p:anim>
                                    <p:animEffect transition="in" filter="fade">
                                      <p:cBhvr>
                                        <p:cTn id="48" dur="500"/>
                                        <p:tgtEl>
                                          <p:spTgt spid="8"/>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grpId="0" nodeType="click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p:cTn id="53" dur="500" fill="hold"/>
                                        <p:tgtEl>
                                          <p:spTgt spid="9"/>
                                        </p:tgtEl>
                                        <p:attrNameLst>
                                          <p:attrName>ppt_w</p:attrName>
                                        </p:attrNameLst>
                                      </p:cBhvr>
                                      <p:tavLst>
                                        <p:tav tm="0">
                                          <p:val>
                                            <p:fltVal val="0"/>
                                          </p:val>
                                        </p:tav>
                                        <p:tav tm="100000">
                                          <p:val>
                                            <p:strVal val="#ppt_w"/>
                                          </p:val>
                                        </p:tav>
                                      </p:tavLst>
                                    </p:anim>
                                    <p:anim calcmode="lin" valueType="num">
                                      <p:cBhvr>
                                        <p:cTn id="54" dur="500" fill="hold"/>
                                        <p:tgtEl>
                                          <p:spTgt spid="9"/>
                                        </p:tgtEl>
                                        <p:attrNameLst>
                                          <p:attrName>ppt_h</p:attrName>
                                        </p:attrNameLst>
                                      </p:cBhvr>
                                      <p:tavLst>
                                        <p:tav tm="0">
                                          <p:val>
                                            <p:fltVal val="0"/>
                                          </p:val>
                                        </p:tav>
                                        <p:tav tm="100000">
                                          <p:val>
                                            <p:strVal val="#ppt_h"/>
                                          </p:val>
                                        </p:tav>
                                      </p:tavLst>
                                    </p:anim>
                                    <p:animEffect transition="in" filter="fade">
                                      <p:cBhvr>
                                        <p:cTn id="55" dur="500"/>
                                        <p:tgtEl>
                                          <p:spTgt spid="9"/>
                                        </p:tgtEl>
                                      </p:cBhvr>
                                    </p:animEffect>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grpId="0" nodeType="click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500" fill="hold"/>
                                        <p:tgtEl>
                                          <p:spTgt spid="7"/>
                                        </p:tgtEl>
                                        <p:attrNameLst>
                                          <p:attrName>ppt_w</p:attrName>
                                        </p:attrNameLst>
                                      </p:cBhvr>
                                      <p:tavLst>
                                        <p:tav tm="0">
                                          <p:val>
                                            <p:fltVal val="0"/>
                                          </p:val>
                                        </p:tav>
                                        <p:tav tm="100000">
                                          <p:val>
                                            <p:strVal val="#ppt_w"/>
                                          </p:val>
                                        </p:tav>
                                      </p:tavLst>
                                    </p:anim>
                                    <p:anim calcmode="lin" valueType="num">
                                      <p:cBhvr>
                                        <p:cTn id="61" dur="500" fill="hold"/>
                                        <p:tgtEl>
                                          <p:spTgt spid="7"/>
                                        </p:tgtEl>
                                        <p:attrNameLst>
                                          <p:attrName>ppt_h</p:attrName>
                                        </p:attrNameLst>
                                      </p:cBhvr>
                                      <p:tavLst>
                                        <p:tav tm="0">
                                          <p:val>
                                            <p:fltVal val="0"/>
                                          </p:val>
                                        </p:tav>
                                        <p:tav tm="100000">
                                          <p:val>
                                            <p:strVal val="#ppt_h"/>
                                          </p:val>
                                        </p:tav>
                                      </p:tavLst>
                                    </p:anim>
                                    <p:animEffect transition="in" filter="fade">
                                      <p:cBhvr>
                                        <p:cTn id="62" dur="500"/>
                                        <p:tgtEl>
                                          <p:spTgt spid="7"/>
                                        </p:tgtEl>
                                      </p:cBhvr>
                                    </p:animEffect>
                                  </p:childTnLst>
                                </p:cTn>
                              </p:par>
                            </p:childTnLst>
                          </p:cTn>
                        </p:par>
                      </p:childTnLst>
                    </p:cTn>
                  </p:par>
                  <p:par>
                    <p:cTn id="63" fill="hold">
                      <p:stCondLst>
                        <p:cond delay="indefinite"/>
                      </p:stCondLst>
                      <p:childTnLst>
                        <p:par>
                          <p:cTn id="64" fill="hold">
                            <p:stCondLst>
                              <p:cond delay="0"/>
                            </p:stCondLst>
                            <p:childTnLst>
                              <p:par>
                                <p:cTn id="65" presetID="53" presetClass="entr" presetSubtype="16" fill="hold" grpId="0" nodeType="clickEffect">
                                  <p:stCondLst>
                                    <p:cond delay="0"/>
                                  </p:stCondLst>
                                  <p:childTnLst>
                                    <p:set>
                                      <p:cBhvr>
                                        <p:cTn id="66" dur="1" fill="hold">
                                          <p:stCondLst>
                                            <p:cond delay="0"/>
                                          </p:stCondLst>
                                        </p:cTn>
                                        <p:tgtEl>
                                          <p:spTgt spid="6"/>
                                        </p:tgtEl>
                                        <p:attrNameLst>
                                          <p:attrName>style.visibility</p:attrName>
                                        </p:attrNameLst>
                                      </p:cBhvr>
                                      <p:to>
                                        <p:strVal val="visible"/>
                                      </p:to>
                                    </p:set>
                                    <p:anim calcmode="lin" valueType="num">
                                      <p:cBhvr>
                                        <p:cTn id="67" dur="500" fill="hold"/>
                                        <p:tgtEl>
                                          <p:spTgt spid="6"/>
                                        </p:tgtEl>
                                        <p:attrNameLst>
                                          <p:attrName>ppt_w</p:attrName>
                                        </p:attrNameLst>
                                      </p:cBhvr>
                                      <p:tavLst>
                                        <p:tav tm="0">
                                          <p:val>
                                            <p:fltVal val="0"/>
                                          </p:val>
                                        </p:tav>
                                        <p:tav tm="100000">
                                          <p:val>
                                            <p:strVal val="#ppt_w"/>
                                          </p:val>
                                        </p:tav>
                                      </p:tavLst>
                                    </p:anim>
                                    <p:anim calcmode="lin" valueType="num">
                                      <p:cBhvr>
                                        <p:cTn id="68" dur="500" fill="hold"/>
                                        <p:tgtEl>
                                          <p:spTgt spid="6"/>
                                        </p:tgtEl>
                                        <p:attrNameLst>
                                          <p:attrName>ppt_h</p:attrName>
                                        </p:attrNameLst>
                                      </p:cBhvr>
                                      <p:tavLst>
                                        <p:tav tm="0">
                                          <p:val>
                                            <p:fltVal val="0"/>
                                          </p:val>
                                        </p:tav>
                                        <p:tav tm="100000">
                                          <p:val>
                                            <p:strVal val="#ppt_h"/>
                                          </p:val>
                                        </p:tav>
                                      </p:tavLst>
                                    </p:anim>
                                    <p:animEffect transition="in" filter="fade">
                                      <p:cBhvr>
                                        <p:cTn id="69" dur="500"/>
                                        <p:tgtEl>
                                          <p:spTgt spid="6"/>
                                        </p:tgtEl>
                                      </p:cBhvr>
                                    </p:animEffect>
                                  </p:childTnLst>
                                </p:cTn>
                              </p:par>
                            </p:childTnLst>
                          </p:cTn>
                        </p:par>
                      </p:childTnLst>
                    </p:cTn>
                  </p:par>
                  <p:par>
                    <p:cTn id="70" fill="hold">
                      <p:stCondLst>
                        <p:cond delay="indefinite"/>
                      </p:stCondLst>
                      <p:childTnLst>
                        <p:par>
                          <p:cTn id="71" fill="hold">
                            <p:stCondLst>
                              <p:cond delay="0"/>
                            </p:stCondLst>
                            <p:childTnLst>
                              <p:par>
                                <p:cTn id="72" presetID="53" presetClass="entr" presetSubtype="16" fill="hold" nodeType="clickEffect">
                                  <p:stCondLst>
                                    <p:cond delay="0"/>
                                  </p:stCondLst>
                                  <p:childTnLst>
                                    <p:set>
                                      <p:cBhvr>
                                        <p:cTn id="73" dur="1" fill="hold">
                                          <p:stCondLst>
                                            <p:cond delay="0"/>
                                          </p:stCondLst>
                                        </p:cTn>
                                        <p:tgtEl>
                                          <p:spTgt spid="10">
                                            <p:txEl>
                                              <p:pRg st="0" end="0"/>
                                            </p:txEl>
                                          </p:spTgt>
                                        </p:tgtEl>
                                        <p:attrNameLst>
                                          <p:attrName>style.visibility</p:attrName>
                                        </p:attrNameLst>
                                      </p:cBhvr>
                                      <p:to>
                                        <p:strVal val="visible"/>
                                      </p:to>
                                    </p:set>
                                    <p:anim calcmode="lin" valueType="num">
                                      <p:cBhvr>
                                        <p:cTn id="74" dur="5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75" dur="500" fill="hold"/>
                                        <p:tgtEl>
                                          <p:spTgt spid="10">
                                            <p:txEl>
                                              <p:pRg st="0" end="0"/>
                                            </p:txEl>
                                          </p:spTgt>
                                        </p:tgtEl>
                                        <p:attrNameLst>
                                          <p:attrName>ppt_h</p:attrName>
                                        </p:attrNameLst>
                                      </p:cBhvr>
                                      <p:tavLst>
                                        <p:tav tm="0">
                                          <p:val>
                                            <p:fltVal val="0"/>
                                          </p:val>
                                        </p:tav>
                                        <p:tav tm="100000">
                                          <p:val>
                                            <p:strVal val="#ppt_h"/>
                                          </p:val>
                                        </p:tav>
                                      </p:tavLst>
                                    </p:anim>
                                    <p:animEffect transition="in" filter="fade">
                                      <p:cBhvr>
                                        <p:cTn id="76" dur="500"/>
                                        <p:tgtEl>
                                          <p:spTgt spid="10">
                                            <p:txEl>
                                              <p:pRg st="0" end="0"/>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53" presetClass="entr" presetSubtype="16" fill="hold" nodeType="clickEffect">
                                  <p:stCondLst>
                                    <p:cond delay="0"/>
                                  </p:stCondLst>
                                  <p:childTnLst>
                                    <p:set>
                                      <p:cBhvr>
                                        <p:cTn id="80" dur="1" fill="hold">
                                          <p:stCondLst>
                                            <p:cond delay="0"/>
                                          </p:stCondLst>
                                        </p:cTn>
                                        <p:tgtEl>
                                          <p:spTgt spid="16">
                                            <p:txEl>
                                              <p:pRg st="0" end="0"/>
                                            </p:txEl>
                                          </p:spTgt>
                                        </p:tgtEl>
                                        <p:attrNameLst>
                                          <p:attrName>style.visibility</p:attrName>
                                        </p:attrNameLst>
                                      </p:cBhvr>
                                      <p:to>
                                        <p:strVal val="visible"/>
                                      </p:to>
                                    </p:set>
                                    <p:anim calcmode="lin" valueType="num">
                                      <p:cBhvr>
                                        <p:cTn id="81" dur="500" fill="hold"/>
                                        <p:tgtEl>
                                          <p:spTgt spid="16">
                                            <p:txEl>
                                              <p:pRg st="0" end="0"/>
                                            </p:txEl>
                                          </p:spTgt>
                                        </p:tgtEl>
                                        <p:attrNameLst>
                                          <p:attrName>ppt_w</p:attrName>
                                        </p:attrNameLst>
                                      </p:cBhvr>
                                      <p:tavLst>
                                        <p:tav tm="0">
                                          <p:val>
                                            <p:fltVal val="0"/>
                                          </p:val>
                                        </p:tav>
                                        <p:tav tm="100000">
                                          <p:val>
                                            <p:strVal val="#ppt_w"/>
                                          </p:val>
                                        </p:tav>
                                      </p:tavLst>
                                    </p:anim>
                                    <p:anim calcmode="lin" valueType="num">
                                      <p:cBhvr>
                                        <p:cTn id="82" dur="500" fill="hold"/>
                                        <p:tgtEl>
                                          <p:spTgt spid="16">
                                            <p:txEl>
                                              <p:pRg st="0" end="0"/>
                                            </p:txEl>
                                          </p:spTgt>
                                        </p:tgtEl>
                                        <p:attrNameLst>
                                          <p:attrName>ppt_h</p:attrName>
                                        </p:attrNameLst>
                                      </p:cBhvr>
                                      <p:tavLst>
                                        <p:tav tm="0">
                                          <p:val>
                                            <p:fltVal val="0"/>
                                          </p:val>
                                        </p:tav>
                                        <p:tav tm="100000">
                                          <p:val>
                                            <p:strVal val="#ppt_h"/>
                                          </p:val>
                                        </p:tav>
                                      </p:tavLst>
                                    </p:anim>
                                    <p:animEffect transition="in" filter="fade">
                                      <p:cBhvr>
                                        <p:cTn id="83"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2468" y="339697"/>
            <a:ext cx="5889732" cy="369332"/>
          </a:xfrm>
          <a:prstGeom prst="rect">
            <a:avLst/>
          </a:prstGeom>
          <a:solidFill>
            <a:srgbClr val="7030A0"/>
          </a:solidFill>
        </p:spPr>
        <p:txBody>
          <a:bodyPr wrap="square" rtlCol="0">
            <a:spAutoFit/>
          </a:bodyPr>
          <a:lstStyle/>
          <a:p>
            <a:pPr algn="ctr"/>
            <a:r>
              <a:rPr lang="en-GB" b="1" dirty="0">
                <a:solidFill>
                  <a:schemeClr val="bg1"/>
                </a:solidFill>
              </a:rPr>
              <a:t>Big Bed Time Read</a:t>
            </a:r>
          </a:p>
        </p:txBody>
      </p:sp>
      <p:sp>
        <p:nvSpPr>
          <p:cNvPr id="3" name="Title 1"/>
          <p:cNvSpPr txBox="1">
            <a:spLocks/>
          </p:cNvSpPr>
          <p:nvPr/>
        </p:nvSpPr>
        <p:spPr>
          <a:xfrm>
            <a:off x="467544" y="6150217"/>
            <a:ext cx="8196278" cy="519143"/>
          </a:xfrm>
          <a:prstGeom prst="rect">
            <a:avLst/>
          </a:prstGeom>
          <a:solidFill>
            <a:srgbClr val="E329A5"/>
          </a:solidFill>
        </p:spPr>
        <p:txBody>
          <a:bodyPr anchor="ctr">
            <a:noAutofit/>
          </a:bodyPr>
          <a:lstStyle>
            <a:lvl1pPr algn="l" defTabSz="914400" rtl="0" eaLnBrk="1" latinLnBrk="0" hangingPunct="1">
              <a:spcBef>
                <a:spcPct val="0"/>
              </a:spcBef>
              <a:buNone/>
              <a:defRPr sz="2000" b="1" kern="1200" baseline="0">
                <a:solidFill>
                  <a:schemeClr val="bg1"/>
                </a:solidFill>
                <a:latin typeface="+mj-lt"/>
                <a:ea typeface="+mj-ea"/>
                <a:cs typeface="+mj-cs"/>
              </a:defRPr>
            </a:lvl1pPr>
          </a:lstStyle>
          <a:p>
            <a:pPr algn="ctr"/>
            <a:r>
              <a:rPr lang="en-GB" sz="2400"/>
              <a:t>Getting Ready to Learn</a:t>
            </a:r>
            <a:endParaRPr lang="en-GB" sz="2400"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32240" y="280537"/>
            <a:ext cx="1469714" cy="15040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942046" y="1018987"/>
            <a:ext cx="4680520" cy="1446550"/>
          </a:xfrm>
          <a:prstGeom prst="rect">
            <a:avLst/>
          </a:prstGeom>
          <a:noFill/>
        </p:spPr>
        <p:txBody>
          <a:bodyPr wrap="square" rtlCol="0">
            <a:spAutoFit/>
          </a:bodyPr>
          <a:lstStyle/>
          <a:p>
            <a:pPr algn="ctr"/>
            <a:r>
              <a:rPr lang="en-GB" sz="4400" b="1" dirty="0">
                <a:solidFill>
                  <a:srgbClr val="002060"/>
                </a:solidFill>
              </a:rPr>
              <a:t>And don’t forget Information Books</a:t>
            </a:r>
          </a:p>
        </p:txBody>
      </p:sp>
      <p:sp>
        <p:nvSpPr>
          <p:cNvPr id="7" name="TextBox 6"/>
          <p:cNvSpPr txBox="1"/>
          <p:nvPr/>
        </p:nvSpPr>
        <p:spPr>
          <a:xfrm>
            <a:off x="543178" y="2775496"/>
            <a:ext cx="2654824" cy="400110"/>
          </a:xfrm>
          <a:prstGeom prst="rect">
            <a:avLst/>
          </a:prstGeom>
          <a:solidFill>
            <a:schemeClr val="accent4">
              <a:lumMod val="75000"/>
            </a:schemeClr>
          </a:solidFill>
        </p:spPr>
        <p:txBody>
          <a:bodyPr wrap="square" rtlCol="0">
            <a:spAutoFit/>
          </a:bodyPr>
          <a:lstStyle/>
          <a:p>
            <a:r>
              <a:rPr lang="en-GB" sz="2000" b="1" dirty="0">
                <a:solidFill>
                  <a:schemeClr val="bg1"/>
                </a:solidFill>
              </a:rPr>
              <a:t>Own life experiences</a:t>
            </a:r>
          </a:p>
        </p:txBody>
      </p:sp>
      <p:sp>
        <p:nvSpPr>
          <p:cNvPr id="8" name="TextBox 7"/>
          <p:cNvSpPr txBox="1"/>
          <p:nvPr/>
        </p:nvSpPr>
        <p:spPr>
          <a:xfrm>
            <a:off x="3743908" y="5365406"/>
            <a:ext cx="2340260" cy="400110"/>
          </a:xfrm>
          <a:prstGeom prst="rect">
            <a:avLst/>
          </a:prstGeom>
          <a:solidFill>
            <a:srgbClr val="00CC00"/>
          </a:solidFill>
        </p:spPr>
        <p:txBody>
          <a:bodyPr wrap="square" rtlCol="0">
            <a:spAutoFit/>
          </a:bodyPr>
          <a:lstStyle/>
          <a:p>
            <a:pPr algn="ctr"/>
            <a:r>
              <a:rPr lang="en-GB" sz="2000" b="1" dirty="0">
                <a:solidFill>
                  <a:schemeClr val="bg1"/>
                </a:solidFill>
              </a:rPr>
              <a:t>Personal interests</a:t>
            </a:r>
          </a:p>
        </p:txBody>
      </p:sp>
      <p:sp>
        <p:nvSpPr>
          <p:cNvPr id="9" name="TextBox 8"/>
          <p:cNvSpPr txBox="1"/>
          <p:nvPr/>
        </p:nvSpPr>
        <p:spPr>
          <a:xfrm>
            <a:off x="6610802" y="3028890"/>
            <a:ext cx="1829754" cy="400110"/>
          </a:xfrm>
          <a:prstGeom prst="rect">
            <a:avLst/>
          </a:prstGeom>
          <a:solidFill>
            <a:srgbClr val="3B22A4"/>
          </a:solidFill>
        </p:spPr>
        <p:txBody>
          <a:bodyPr wrap="square" rtlCol="0">
            <a:spAutoFit/>
          </a:bodyPr>
          <a:lstStyle/>
          <a:p>
            <a:pPr algn="ctr"/>
            <a:r>
              <a:rPr lang="en-GB" sz="2000" b="1" dirty="0">
                <a:solidFill>
                  <a:schemeClr val="bg1"/>
                </a:solidFill>
              </a:rPr>
              <a:t>New worlds</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6018" y="3312362"/>
            <a:ext cx="1685782" cy="1685782"/>
          </a:xfrm>
          <a:prstGeom prst="rect">
            <a:avLst/>
          </a:prstGeom>
        </p:spPr>
      </p:pic>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22304" y="3410652"/>
            <a:ext cx="1764196" cy="18909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10" descr="A picture containing player, person, room&#10;&#10;Description automatically generated">
            <a:extLst>
              <a:ext uri="{FF2B5EF4-FFF2-40B4-BE49-F238E27FC236}">
                <a16:creationId xmlns:a16="http://schemas.microsoft.com/office/drawing/2014/main" id="{1A5A8F6D-6D12-43DD-85C0-6C60972343A7}"/>
              </a:ext>
            </a:extLst>
          </p:cNvPr>
          <p:cNvPicPr>
            <a:picLocks noChangeAspect="1"/>
          </p:cNvPicPr>
          <p:nvPr/>
        </p:nvPicPr>
        <p:blipFill>
          <a:blip r:embed="rId6"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6821851" y="3535946"/>
            <a:ext cx="1422557" cy="2090254"/>
          </a:xfrm>
          <a:prstGeom prst="rect">
            <a:avLst/>
          </a:prstGeom>
        </p:spPr>
      </p:pic>
      <p:pic>
        <p:nvPicPr>
          <p:cNvPr id="13" name="Picture 12" descr="A picture containing person, field, different, table&#10;&#10;Description automatically generated">
            <a:extLst>
              <a:ext uri="{FF2B5EF4-FFF2-40B4-BE49-F238E27FC236}">
                <a16:creationId xmlns:a16="http://schemas.microsoft.com/office/drawing/2014/main" id="{DDE99A71-92D8-42ED-B65C-0F665D388CC5}"/>
              </a:ext>
            </a:extLst>
          </p:cNvPr>
          <p:cNvPicPr>
            <a:picLocks noChangeAspect="1"/>
          </p:cNvPicPr>
          <p:nvPr/>
        </p:nvPicPr>
        <p:blipFill rotWithShape="1">
          <a:blip r:embed="rId8" cstate="print">
            <a:extLst>
              <a:ext uri="{28A0092B-C50C-407E-A947-70E740481C1C}">
                <a14:useLocalDpi xmlns:a14="http://schemas.microsoft.com/office/drawing/2010/main" val="0"/>
              </a:ext>
              <a:ext uri="{837473B0-CC2E-450A-ABE3-18F120FF3D39}">
                <a1611:picAttrSrcUrl xmlns:a1611="http://schemas.microsoft.com/office/drawing/2016/11/main" r:id="rId9"/>
              </a:ext>
            </a:extLst>
          </a:blip>
          <a:srcRect l="16170"/>
          <a:stretch/>
        </p:blipFill>
        <p:spPr>
          <a:xfrm>
            <a:off x="9461568" y="1956024"/>
            <a:ext cx="2291622" cy="1472976"/>
          </a:xfrm>
          <a:prstGeom prst="rect">
            <a:avLst/>
          </a:prstGeom>
        </p:spPr>
      </p:pic>
      <p:sp>
        <p:nvSpPr>
          <p:cNvPr id="14" name="TextBox 13">
            <a:extLst>
              <a:ext uri="{FF2B5EF4-FFF2-40B4-BE49-F238E27FC236}">
                <a16:creationId xmlns:a16="http://schemas.microsoft.com/office/drawing/2014/main" id="{C21F16AA-6BDB-4D2D-A966-586093F85474}"/>
              </a:ext>
            </a:extLst>
          </p:cNvPr>
          <p:cNvSpPr txBox="1"/>
          <p:nvPr/>
        </p:nvSpPr>
        <p:spPr>
          <a:xfrm>
            <a:off x="735787" y="5878569"/>
            <a:ext cx="451837" cy="2031325"/>
          </a:xfrm>
          <a:prstGeom prst="rect">
            <a:avLst/>
          </a:prstGeom>
          <a:noFill/>
        </p:spPr>
        <p:txBody>
          <a:bodyPr wrap="square" rtlCol="0">
            <a:spAutoFit/>
          </a:bodyPr>
          <a:lstStyle/>
          <a:p>
            <a:r>
              <a:rPr lang="en-GB" sz="900">
                <a:hlinkClick r:id="rId9" tooltip="http://www.thechildrensbookreview.com/weblog/2015/07/childrens-picture-book-author-inspired-by-humans-landing-on-the-moon.html"/>
              </a:rPr>
              <a:t>This Photo</a:t>
            </a:r>
            <a:r>
              <a:rPr lang="en-GB" sz="900"/>
              <a:t> by Unknown Author is licensed under </a:t>
            </a:r>
            <a:r>
              <a:rPr lang="en-GB" sz="900">
                <a:hlinkClick r:id="rId10" tooltip="https://creativecommons.org/licenses/by-nc-nd/3.0/"/>
              </a:rPr>
              <a:t>CC BY-NC-ND</a:t>
            </a:r>
            <a:endParaRPr lang="en-GB" sz="900"/>
          </a:p>
        </p:txBody>
      </p:sp>
    </p:spTree>
    <p:extLst>
      <p:ext uri="{BB962C8B-B14F-4D97-AF65-F5344CB8AC3E}">
        <p14:creationId xmlns:p14="http://schemas.microsoft.com/office/powerpoint/2010/main" val="1196416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80">
                                          <p:stCondLst>
                                            <p:cond delay="0"/>
                                          </p:stCondLst>
                                        </p:cTn>
                                        <p:tgtEl>
                                          <p:spTgt spid="5">
                                            <p:txEl>
                                              <p:pRg st="0" end="0"/>
                                            </p:txEl>
                                          </p:spTgt>
                                        </p:tgtEl>
                                      </p:cBhvr>
                                    </p:animEffect>
                                    <p:anim calcmode="lin" valueType="num">
                                      <p:cBhvr>
                                        <p:cTn id="8" dur="1822" tmFilter="0,0; 0.14,0.36; 0.43,0.73; 0.71,0.91; 1.0,1.0">
                                          <p:stCondLst>
                                            <p:cond delay="0"/>
                                          </p:stCondLst>
                                        </p:cTn>
                                        <p:tgtEl>
                                          <p:spTgt spid="5">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xEl>
                                              <p:pRg st="0" end="0"/>
                                            </p:txEl>
                                          </p:spTgt>
                                        </p:tgtEl>
                                      </p:cBhvr>
                                      <p:to x="100000" y="60000"/>
                                    </p:animScale>
                                    <p:animScale>
                                      <p:cBhvr>
                                        <p:cTn id="14" dur="166" decel="50000">
                                          <p:stCondLst>
                                            <p:cond delay="676"/>
                                          </p:stCondLst>
                                        </p:cTn>
                                        <p:tgtEl>
                                          <p:spTgt spid="5">
                                            <p:txEl>
                                              <p:pRg st="0" end="0"/>
                                            </p:txEl>
                                          </p:spTgt>
                                        </p:tgtEl>
                                      </p:cBhvr>
                                      <p:to x="100000" y="100000"/>
                                    </p:animScale>
                                    <p:animScale>
                                      <p:cBhvr>
                                        <p:cTn id="15" dur="26">
                                          <p:stCondLst>
                                            <p:cond delay="1312"/>
                                          </p:stCondLst>
                                        </p:cTn>
                                        <p:tgtEl>
                                          <p:spTgt spid="5">
                                            <p:txEl>
                                              <p:pRg st="0" end="0"/>
                                            </p:txEl>
                                          </p:spTgt>
                                        </p:tgtEl>
                                      </p:cBhvr>
                                      <p:to x="100000" y="80000"/>
                                    </p:animScale>
                                    <p:animScale>
                                      <p:cBhvr>
                                        <p:cTn id="16" dur="166" decel="50000">
                                          <p:stCondLst>
                                            <p:cond delay="1338"/>
                                          </p:stCondLst>
                                        </p:cTn>
                                        <p:tgtEl>
                                          <p:spTgt spid="5">
                                            <p:txEl>
                                              <p:pRg st="0" end="0"/>
                                            </p:txEl>
                                          </p:spTgt>
                                        </p:tgtEl>
                                      </p:cBhvr>
                                      <p:to x="100000" y="100000"/>
                                    </p:animScale>
                                    <p:animScale>
                                      <p:cBhvr>
                                        <p:cTn id="17" dur="26">
                                          <p:stCondLst>
                                            <p:cond delay="1642"/>
                                          </p:stCondLst>
                                        </p:cTn>
                                        <p:tgtEl>
                                          <p:spTgt spid="5">
                                            <p:txEl>
                                              <p:pRg st="0" end="0"/>
                                            </p:txEl>
                                          </p:spTgt>
                                        </p:tgtEl>
                                      </p:cBhvr>
                                      <p:to x="100000" y="90000"/>
                                    </p:animScale>
                                    <p:animScale>
                                      <p:cBhvr>
                                        <p:cTn id="18" dur="166" decel="50000">
                                          <p:stCondLst>
                                            <p:cond delay="1668"/>
                                          </p:stCondLst>
                                        </p:cTn>
                                        <p:tgtEl>
                                          <p:spTgt spid="5">
                                            <p:txEl>
                                              <p:pRg st="0" end="0"/>
                                            </p:txEl>
                                          </p:spTgt>
                                        </p:tgtEl>
                                      </p:cBhvr>
                                      <p:to x="100000" y="100000"/>
                                    </p:animScale>
                                    <p:animScale>
                                      <p:cBhvr>
                                        <p:cTn id="19" dur="26">
                                          <p:stCondLst>
                                            <p:cond delay="1808"/>
                                          </p:stCondLst>
                                        </p:cTn>
                                        <p:tgtEl>
                                          <p:spTgt spid="5">
                                            <p:txEl>
                                              <p:pRg st="0" end="0"/>
                                            </p:txEl>
                                          </p:spTgt>
                                        </p:tgtEl>
                                      </p:cBhvr>
                                      <p:to x="100000" y="95000"/>
                                    </p:animScale>
                                    <p:animScale>
                                      <p:cBhvr>
                                        <p:cTn id="20" dur="166" decel="50000">
                                          <p:stCondLst>
                                            <p:cond delay="1834"/>
                                          </p:stCondLst>
                                        </p:cTn>
                                        <p:tgtEl>
                                          <p:spTgt spid="5">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 calcmode="lin" valueType="num">
                                      <p:cBhvr>
                                        <p:cTn id="27" dur="1000" fill="hold"/>
                                        <p:tgtEl>
                                          <p:spTgt spid="7"/>
                                        </p:tgtEl>
                                        <p:attrNameLst>
                                          <p:attrName>style.rotation</p:attrName>
                                        </p:attrNameLst>
                                      </p:cBhvr>
                                      <p:tavLst>
                                        <p:tav tm="0">
                                          <p:val>
                                            <p:fltVal val="90"/>
                                          </p:val>
                                        </p:tav>
                                        <p:tav tm="100000">
                                          <p:val>
                                            <p:fltVal val="0"/>
                                          </p:val>
                                        </p:tav>
                                      </p:tavLst>
                                    </p:anim>
                                    <p:animEffect transition="in" filter="fade">
                                      <p:cBhvr>
                                        <p:cTn id="28" dur="10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31" presetClass="entr" presetSubtype="0"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1000" fill="hold"/>
                                        <p:tgtEl>
                                          <p:spTgt spid="8"/>
                                        </p:tgtEl>
                                        <p:attrNameLst>
                                          <p:attrName>ppt_w</p:attrName>
                                        </p:attrNameLst>
                                      </p:cBhvr>
                                      <p:tavLst>
                                        <p:tav tm="0">
                                          <p:val>
                                            <p:fltVal val="0"/>
                                          </p:val>
                                        </p:tav>
                                        <p:tav tm="100000">
                                          <p:val>
                                            <p:strVal val="#ppt_w"/>
                                          </p:val>
                                        </p:tav>
                                      </p:tavLst>
                                    </p:anim>
                                    <p:anim calcmode="lin" valueType="num">
                                      <p:cBhvr>
                                        <p:cTn id="41" dur="1000" fill="hold"/>
                                        <p:tgtEl>
                                          <p:spTgt spid="8"/>
                                        </p:tgtEl>
                                        <p:attrNameLst>
                                          <p:attrName>ppt_h</p:attrName>
                                        </p:attrNameLst>
                                      </p:cBhvr>
                                      <p:tavLst>
                                        <p:tav tm="0">
                                          <p:val>
                                            <p:fltVal val="0"/>
                                          </p:val>
                                        </p:tav>
                                        <p:tav tm="100000">
                                          <p:val>
                                            <p:strVal val="#ppt_h"/>
                                          </p:val>
                                        </p:tav>
                                      </p:tavLst>
                                    </p:anim>
                                    <p:anim calcmode="lin" valueType="num">
                                      <p:cBhvr>
                                        <p:cTn id="42" dur="1000" fill="hold"/>
                                        <p:tgtEl>
                                          <p:spTgt spid="8"/>
                                        </p:tgtEl>
                                        <p:attrNameLst>
                                          <p:attrName>style.rotation</p:attrName>
                                        </p:attrNameLst>
                                      </p:cBhvr>
                                      <p:tavLst>
                                        <p:tav tm="0">
                                          <p:val>
                                            <p:fltVal val="90"/>
                                          </p:val>
                                        </p:tav>
                                        <p:tav tm="100000">
                                          <p:val>
                                            <p:fltVal val="0"/>
                                          </p:val>
                                        </p:tav>
                                      </p:tavLst>
                                    </p:anim>
                                    <p:animEffect transition="in" filter="fade">
                                      <p:cBhvr>
                                        <p:cTn id="43" dur="1000"/>
                                        <p:tgtEl>
                                          <p:spTgt spid="8"/>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nodeType="clickEffect">
                                  <p:stCondLst>
                                    <p:cond delay="0"/>
                                  </p:stCondLst>
                                  <p:childTnLst>
                                    <p:set>
                                      <p:cBhvr>
                                        <p:cTn id="47" dur="1" fill="hold">
                                          <p:stCondLst>
                                            <p:cond delay="0"/>
                                          </p:stCondLst>
                                        </p:cTn>
                                        <p:tgtEl>
                                          <p:spTgt spid="3075"/>
                                        </p:tgtEl>
                                        <p:attrNameLst>
                                          <p:attrName>style.visibility</p:attrName>
                                        </p:attrNameLst>
                                      </p:cBhvr>
                                      <p:to>
                                        <p:strVal val="visible"/>
                                      </p:to>
                                    </p:set>
                                    <p:anim calcmode="lin" valueType="num">
                                      <p:cBhvr>
                                        <p:cTn id="48" dur="500" fill="hold"/>
                                        <p:tgtEl>
                                          <p:spTgt spid="3075"/>
                                        </p:tgtEl>
                                        <p:attrNameLst>
                                          <p:attrName>ppt_w</p:attrName>
                                        </p:attrNameLst>
                                      </p:cBhvr>
                                      <p:tavLst>
                                        <p:tav tm="0">
                                          <p:val>
                                            <p:fltVal val="0"/>
                                          </p:val>
                                        </p:tav>
                                        <p:tav tm="100000">
                                          <p:val>
                                            <p:strVal val="#ppt_w"/>
                                          </p:val>
                                        </p:tav>
                                      </p:tavLst>
                                    </p:anim>
                                    <p:anim calcmode="lin" valueType="num">
                                      <p:cBhvr>
                                        <p:cTn id="49" dur="500" fill="hold"/>
                                        <p:tgtEl>
                                          <p:spTgt spid="3075"/>
                                        </p:tgtEl>
                                        <p:attrNameLst>
                                          <p:attrName>ppt_h</p:attrName>
                                        </p:attrNameLst>
                                      </p:cBhvr>
                                      <p:tavLst>
                                        <p:tav tm="0">
                                          <p:val>
                                            <p:fltVal val="0"/>
                                          </p:val>
                                        </p:tav>
                                        <p:tav tm="100000">
                                          <p:val>
                                            <p:strVal val="#ppt_h"/>
                                          </p:val>
                                        </p:tav>
                                      </p:tavLst>
                                    </p:anim>
                                    <p:animEffect transition="in" filter="fade">
                                      <p:cBhvr>
                                        <p:cTn id="50" dur="500"/>
                                        <p:tgtEl>
                                          <p:spTgt spid="3075"/>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1000" fill="hold"/>
                                        <p:tgtEl>
                                          <p:spTgt spid="9"/>
                                        </p:tgtEl>
                                        <p:attrNameLst>
                                          <p:attrName>ppt_w</p:attrName>
                                        </p:attrNameLst>
                                      </p:cBhvr>
                                      <p:tavLst>
                                        <p:tav tm="0">
                                          <p:val>
                                            <p:fltVal val="0"/>
                                          </p:val>
                                        </p:tav>
                                        <p:tav tm="100000">
                                          <p:val>
                                            <p:strVal val="#ppt_w"/>
                                          </p:val>
                                        </p:tav>
                                      </p:tavLst>
                                    </p:anim>
                                    <p:anim calcmode="lin" valueType="num">
                                      <p:cBhvr>
                                        <p:cTn id="56" dur="1000" fill="hold"/>
                                        <p:tgtEl>
                                          <p:spTgt spid="9"/>
                                        </p:tgtEl>
                                        <p:attrNameLst>
                                          <p:attrName>ppt_h</p:attrName>
                                        </p:attrNameLst>
                                      </p:cBhvr>
                                      <p:tavLst>
                                        <p:tav tm="0">
                                          <p:val>
                                            <p:fltVal val="0"/>
                                          </p:val>
                                        </p:tav>
                                        <p:tav tm="100000">
                                          <p:val>
                                            <p:strVal val="#ppt_h"/>
                                          </p:val>
                                        </p:tav>
                                      </p:tavLst>
                                    </p:anim>
                                    <p:anim calcmode="lin" valueType="num">
                                      <p:cBhvr>
                                        <p:cTn id="57" dur="1000" fill="hold"/>
                                        <p:tgtEl>
                                          <p:spTgt spid="9"/>
                                        </p:tgtEl>
                                        <p:attrNameLst>
                                          <p:attrName>style.rotation</p:attrName>
                                        </p:attrNameLst>
                                      </p:cBhvr>
                                      <p:tavLst>
                                        <p:tav tm="0">
                                          <p:val>
                                            <p:fltVal val="90"/>
                                          </p:val>
                                        </p:tav>
                                        <p:tav tm="100000">
                                          <p:val>
                                            <p:fltVal val="0"/>
                                          </p:val>
                                        </p:tav>
                                      </p:tavLst>
                                    </p:anim>
                                    <p:animEffect transition="in" filter="fade">
                                      <p:cBhvr>
                                        <p:cTn id="58"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47044" y="1144843"/>
            <a:ext cx="6245236" cy="1077218"/>
          </a:xfrm>
          <a:prstGeom prst="rect">
            <a:avLst/>
          </a:prstGeom>
          <a:noFill/>
        </p:spPr>
        <p:txBody>
          <a:bodyPr wrap="square" rtlCol="0">
            <a:spAutoFit/>
          </a:bodyPr>
          <a:lstStyle/>
          <a:p>
            <a:pPr algn="ctr"/>
            <a:r>
              <a:rPr lang="en-GB" sz="3200" b="1" dirty="0">
                <a:solidFill>
                  <a:srgbClr val="110284"/>
                </a:solidFill>
              </a:rPr>
              <a:t>You could even make your own homemade books together!</a:t>
            </a:r>
          </a:p>
        </p:txBody>
      </p:sp>
      <p:grpSp>
        <p:nvGrpSpPr>
          <p:cNvPr id="9" name="Group 8"/>
          <p:cNvGrpSpPr/>
          <p:nvPr/>
        </p:nvGrpSpPr>
        <p:grpSpPr>
          <a:xfrm>
            <a:off x="1881430" y="2492896"/>
            <a:ext cx="4176464" cy="4014635"/>
            <a:chOff x="3347864" y="2204864"/>
            <a:chExt cx="3168352" cy="3168352"/>
          </a:xfrm>
        </p:grpSpPr>
        <p:sp>
          <p:nvSpPr>
            <p:cNvPr id="3" name="Flowchart: Predefined Process 2"/>
            <p:cNvSpPr/>
            <p:nvPr/>
          </p:nvSpPr>
          <p:spPr>
            <a:xfrm>
              <a:off x="3347864" y="2204864"/>
              <a:ext cx="3168352" cy="3168352"/>
            </a:xfrm>
            <a:prstGeom prst="flowChartPredefined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7944" y="3157309"/>
              <a:ext cx="1728192" cy="2062450"/>
            </a:xfrm>
            <a:prstGeom prst="rect">
              <a:avLst/>
            </a:prstGeom>
          </p:spPr>
        </p:pic>
        <p:sp>
          <p:nvSpPr>
            <p:cNvPr id="6" name="TextBox 5"/>
            <p:cNvSpPr txBox="1"/>
            <p:nvPr/>
          </p:nvSpPr>
          <p:spPr>
            <a:xfrm>
              <a:off x="4067944" y="2348880"/>
              <a:ext cx="1728192" cy="646331"/>
            </a:xfrm>
            <a:prstGeom prst="rect">
              <a:avLst/>
            </a:prstGeom>
            <a:solidFill>
              <a:schemeClr val="bg1"/>
            </a:solidFill>
          </p:spPr>
          <p:txBody>
            <a:bodyPr wrap="square" rtlCol="0">
              <a:spAutoFit/>
            </a:bodyPr>
            <a:lstStyle/>
            <a:p>
              <a:pPr algn="ctr"/>
              <a:r>
                <a:rPr lang="en-GB" dirty="0"/>
                <a:t>My new little sister!</a:t>
              </a:r>
            </a:p>
          </p:txBody>
        </p:sp>
      </p:gr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92280" y="6084052"/>
            <a:ext cx="1858476" cy="598755"/>
          </a:xfrm>
          <a:prstGeom prst="rect">
            <a:avLst/>
          </a:prstGeom>
        </p:spPr>
      </p:pic>
      <p:sp>
        <p:nvSpPr>
          <p:cNvPr id="11" name="Text Placeholder 12"/>
          <p:cNvSpPr txBox="1">
            <a:spLocks/>
          </p:cNvSpPr>
          <p:nvPr/>
        </p:nvSpPr>
        <p:spPr>
          <a:xfrm>
            <a:off x="395536" y="242280"/>
            <a:ext cx="6912768" cy="720080"/>
          </a:xfrm>
          <a:prstGeom prst="rect">
            <a:avLst/>
          </a:prstGeom>
          <a:solidFill>
            <a:srgbClr val="FF3399"/>
          </a:solidFill>
        </p:spPr>
        <p:txBody>
          <a:bodyPr anchor="ctr" anchorCtr="0">
            <a:no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indent="0" algn="ctr">
              <a:buNone/>
            </a:pPr>
            <a:r>
              <a:rPr lang="en-GB" sz="2800" b="1" dirty="0">
                <a:solidFill>
                  <a:schemeClr val="bg1"/>
                </a:solidFill>
              </a:rPr>
              <a:t>Getting Ready to Learn</a:t>
            </a:r>
          </a:p>
        </p:txBody>
      </p:sp>
      <p:pic>
        <p:nvPicPr>
          <p:cNvPr id="10" name="Picture 2"/>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7582605" y="305847"/>
            <a:ext cx="1368151" cy="149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9316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ppt_w</p:attrName>
                                        </p:attrNameLst>
                                      </p:cBhvr>
                                      <p:tavLst>
                                        <p:tav tm="0">
                                          <p:val>
                                            <p:fltVal val="0"/>
                                          </p:val>
                                        </p:tav>
                                        <p:tav tm="100000">
                                          <p:val>
                                            <p:strVal val="#ppt_w"/>
                                          </p:val>
                                        </p:tav>
                                      </p:tavLst>
                                    </p:anim>
                                    <p:anim calcmode="lin" valueType="num">
                                      <p:cBhvr>
                                        <p:cTn id="26" dur="500" fill="hold"/>
                                        <p:tgtEl>
                                          <p:spTgt spid="9"/>
                                        </p:tgtEl>
                                        <p:attrNameLst>
                                          <p:attrName>ppt_h</p:attrName>
                                        </p:attrNameLst>
                                      </p:cBhvr>
                                      <p:tavLst>
                                        <p:tav tm="0">
                                          <p:val>
                                            <p:fltVal val="0"/>
                                          </p:val>
                                        </p:tav>
                                        <p:tav tm="100000">
                                          <p:val>
                                            <p:strVal val="#ppt_h"/>
                                          </p:val>
                                        </p:tav>
                                      </p:tavLst>
                                    </p:anim>
                                    <p:animEffect transition="in" filter="fad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6177" y="372068"/>
            <a:ext cx="5889732" cy="369332"/>
          </a:xfrm>
          <a:prstGeom prst="rect">
            <a:avLst/>
          </a:prstGeom>
          <a:solidFill>
            <a:srgbClr val="7030A0"/>
          </a:solidFill>
        </p:spPr>
        <p:txBody>
          <a:bodyPr wrap="square" rtlCol="0">
            <a:spAutoFit/>
          </a:bodyPr>
          <a:lstStyle/>
          <a:p>
            <a:pPr algn="ctr"/>
            <a:r>
              <a:rPr lang="en-GB" b="1" dirty="0">
                <a:solidFill>
                  <a:schemeClr val="bg1"/>
                </a:solidFill>
              </a:rPr>
              <a:t>Big Bed Time Read</a:t>
            </a:r>
          </a:p>
        </p:txBody>
      </p:sp>
      <p:sp>
        <p:nvSpPr>
          <p:cNvPr id="3" name="Title 1"/>
          <p:cNvSpPr txBox="1">
            <a:spLocks/>
          </p:cNvSpPr>
          <p:nvPr/>
        </p:nvSpPr>
        <p:spPr>
          <a:xfrm>
            <a:off x="467544" y="6150217"/>
            <a:ext cx="8196278" cy="519143"/>
          </a:xfrm>
          <a:prstGeom prst="rect">
            <a:avLst/>
          </a:prstGeom>
          <a:solidFill>
            <a:srgbClr val="E329A5"/>
          </a:solidFill>
        </p:spPr>
        <p:txBody>
          <a:bodyPr anchor="ctr">
            <a:noAutofit/>
          </a:bodyPr>
          <a:lstStyle>
            <a:lvl1pPr algn="l" defTabSz="914400" rtl="0" eaLnBrk="1" latinLnBrk="0" hangingPunct="1">
              <a:spcBef>
                <a:spcPct val="0"/>
              </a:spcBef>
              <a:buNone/>
              <a:defRPr sz="2000" b="1" kern="1200" baseline="0">
                <a:solidFill>
                  <a:schemeClr val="bg1"/>
                </a:solidFill>
                <a:latin typeface="+mj-lt"/>
                <a:ea typeface="+mj-ea"/>
                <a:cs typeface="+mj-cs"/>
              </a:defRPr>
            </a:lvl1pPr>
          </a:lstStyle>
          <a:p>
            <a:pPr algn="ctr"/>
            <a:r>
              <a:rPr lang="en-GB" sz="2400"/>
              <a:t>Getting Ready to Learn</a:t>
            </a:r>
            <a:endParaRPr lang="en-GB" sz="2400"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32240" y="280537"/>
            <a:ext cx="1469714" cy="15040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337176" y="1043194"/>
            <a:ext cx="6074389" cy="1200329"/>
          </a:xfrm>
          <a:prstGeom prst="rect">
            <a:avLst/>
          </a:prstGeom>
          <a:noFill/>
        </p:spPr>
        <p:txBody>
          <a:bodyPr wrap="square" rtlCol="0">
            <a:spAutoFit/>
          </a:bodyPr>
          <a:lstStyle/>
          <a:p>
            <a:pPr algn="ctr"/>
            <a:r>
              <a:rPr lang="en-GB" sz="2400" b="1" dirty="0">
                <a:solidFill>
                  <a:srgbClr val="002060"/>
                </a:solidFill>
              </a:rPr>
              <a:t>There are also lots of other opportunities you </a:t>
            </a:r>
          </a:p>
          <a:p>
            <a:pPr algn="ctr"/>
            <a:r>
              <a:rPr lang="en-GB" sz="2400" b="1" dirty="0">
                <a:solidFill>
                  <a:srgbClr val="002060"/>
                </a:solidFill>
              </a:rPr>
              <a:t>can use for reading throughout the day:</a:t>
            </a:r>
          </a:p>
          <a:p>
            <a:endParaRPr lang="en-GB" sz="2400" dirty="0"/>
          </a:p>
        </p:txBody>
      </p:sp>
      <p:sp>
        <p:nvSpPr>
          <p:cNvPr id="5" name="TextBox 4"/>
          <p:cNvSpPr txBox="1"/>
          <p:nvPr/>
        </p:nvSpPr>
        <p:spPr>
          <a:xfrm>
            <a:off x="2051720" y="3297887"/>
            <a:ext cx="1584176" cy="523220"/>
          </a:xfrm>
          <a:prstGeom prst="rect">
            <a:avLst/>
          </a:prstGeom>
          <a:noFill/>
        </p:spPr>
        <p:txBody>
          <a:bodyPr wrap="square" rtlCol="0">
            <a:spAutoFit/>
          </a:bodyPr>
          <a:lstStyle/>
          <a:p>
            <a:r>
              <a:rPr lang="en-GB" sz="2800" dirty="0"/>
              <a:t>3.Labels</a:t>
            </a:r>
          </a:p>
        </p:txBody>
      </p:sp>
      <p:sp>
        <p:nvSpPr>
          <p:cNvPr id="7" name="TextBox 6"/>
          <p:cNvSpPr txBox="1"/>
          <p:nvPr/>
        </p:nvSpPr>
        <p:spPr>
          <a:xfrm>
            <a:off x="5172575" y="2718470"/>
            <a:ext cx="2334384" cy="830997"/>
          </a:xfrm>
          <a:prstGeom prst="rect">
            <a:avLst/>
          </a:prstGeom>
          <a:noFill/>
        </p:spPr>
        <p:txBody>
          <a:bodyPr wrap="square" rtlCol="0">
            <a:spAutoFit/>
          </a:bodyPr>
          <a:lstStyle/>
          <a:p>
            <a:r>
              <a:rPr lang="en-GB" sz="2800" dirty="0"/>
              <a:t>2.Instructions</a:t>
            </a:r>
          </a:p>
          <a:p>
            <a:pPr algn="ctr"/>
            <a:r>
              <a:rPr lang="en-GB" sz="2000" dirty="0"/>
              <a:t>(</a:t>
            </a:r>
            <a:r>
              <a:rPr lang="en-GB" sz="2000" dirty="0" err="1"/>
              <a:t>eg</a:t>
            </a:r>
            <a:r>
              <a:rPr lang="en-GB" sz="2000" dirty="0"/>
              <a:t> recipes)</a:t>
            </a:r>
          </a:p>
        </p:txBody>
      </p:sp>
      <p:sp>
        <p:nvSpPr>
          <p:cNvPr id="8" name="TextBox 7"/>
          <p:cNvSpPr txBox="1"/>
          <p:nvPr/>
        </p:nvSpPr>
        <p:spPr>
          <a:xfrm>
            <a:off x="3031062" y="5314280"/>
            <a:ext cx="3069241" cy="523220"/>
          </a:xfrm>
          <a:prstGeom prst="rect">
            <a:avLst/>
          </a:prstGeom>
          <a:noFill/>
        </p:spPr>
        <p:txBody>
          <a:bodyPr wrap="square" rtlCol="0">
            <a:spAutoFit/>
          </a:bodyPr>
          <a:lstStyle/>
          <a:p>
            <a:r>
              <a:rPr lang="en-GB" sz="2800" dirty="0"/>
              <a:t>6.Websites / Tablets</a:t>
            </a:r>
          </a:p>
        </p:txBody>
      </p:sp>
      <p:sp>
        <p:nvSpPr>
          <p:cNvPr id="9" name="TextBox 8"/>
          <p:cNvSpPr txBox="1"/>
          <p:nvPr/>
        </p:nvSpPr>
        <p:spPr>
          <a:xfrm>
            <a:off x="4899761" y="4099681"/>
            <a:ext cx="3069241" cy="523220"/>
          </a:xfrm>
          <a:prstGeom prst="rect">
            <a:avLst/>
          </a:prstGeom>
          <a:noFill/>
        </p:spPr>
        <p:txBody>
          <a:bodyPr wrap="square" rtlCol="0">
            <a:spAutoFit/>
          </a:bodyPr>
          <a:lstStyle/>
          <a:p>
            <a:r>
              <a:rPr lang="en-GB" sz="2800" dirty="0"/>
              <a:t>4.Cards and Letters</a:t>
            </a:r>
          </a:p>
        </p:txBody>
      </p:sp>
      <p:sp>
        <p:nvSpPr>
          <p:cNvPr id="10" name="TextBox 9"/>
          <p:cNvSpPr txBox="1"/>
          <p:nvPr/>
        </p:nvSpPr>
        <p:spPr>
          <a:xfrm>
            <a:off x="615802" y="4478342"/>
            <a:ext cx="2334384" cy="523220"/>
          </a:xfrm>
          <a:prstGeom prst="rect">
            <a:avLst/>
          </a:prstGeom>
          <a:noFill/>
        </p:spPr>
        <p:txBody>
          <a:bodyPr wrap="square" rtlCol="0">
            <a:spAutoFit/>
          </a:bodyPr>
          <a:lstStyle/>
          <a:p>
            <a:r>
              <a:rPr lang="en-GB" sz="2800" dirty="0"/>
              <a:t>5.Posters</a:t>
            </a:r>
          </a:p>
        </p:txBody>
      </p:sp>
      <p:sp>
        <p:nvSpPr>
          <p:cNvPr id="12" name="TextBox 11">
            <a:extLst>
              <a:ext uri="{FF2B5EF4-FFF2-40B4-BE49-F238E27FC236}">
                <a16:creationId xmlns:a16="http://schemas.microsoft.com/office/drawing/2014/main" id="{1F489700-731B-4CBD-934F-E62B5E31356A}"/>
              </a:ext>
            </a:extLst>
          </p:cNvPr>
          <p:cNvSpPr txBox="1"/>
          <p:nvPr/>
        </p:nvSpPr>
        <p:spPr>
          <a:xfrm>
            <a:off x="730932" y="2180785"/>
            <a:ext cx="3381918" cy="523220"/>
          </a:xfrm>
          <a:prstGeom prst="rect">
            <a:avLst/>
          </a:prstGeom>
          <a:noFill/>
        </p:spPr>
        <p:txBody>
          <a:bodyPr wrap="square" rtlCol="0">
            <a:spAutoFit/>
          </a:bodyPr>
          <a:lstStyle/>
          <a:p>
            <a:r>
              <a:rPr lang="en-GB" sz="2800" dirty="0"/>
              <a:t>1.Environmental print</a:t>
            </a:r>
          </a:p>
        </p:txBody>
      </p:sp>
      <p:pic>
        <p:nvPicPr>
          <p:cNvPr id="14" name="Picture 13" descr="A picture containing drawing&#10;&#10;Description automatically generated">
            <a:extLst>
              <a:ext uri="{FF2B5EF4-FFF2-40B4-BE49-F238E27FC236}">
                <a16:creationId xmlns:a16="http://schemas.microsoft.com/office/drawing/2014/main" id="{033827D0-769D-4AF4-B288-EEFC9489D952}"/>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4277622" y="2130114"/>
            <a:ext cx="1507062" cy="400313"/>
          </a:xfrm>
          <a:prstGeom prst="rect">
            <a:avLst/>
          </a:prstGeom>
        </p:spPr>
      </p:pic>
      <p:pic>
        <p:nvPicPr>
          <p:cNvPr id="17" name="Picture 16" descr="A picture containing table, cup, sitting, dark&#10;&#10;Description automatically generated">
            <a:extLst>
              <a:ext uri="{FF2B5EF4-FFF2-40B4-BE49-F238E27FC236}">
                <a16:creationId xmlns:a16="http://schemas.microsoft.com/office/drawing/2014/main" id="{D7C356E4-5E8A-4FB4-B682-E72948822B3D}"/>
              </a:ext>
            </a:extLst>
          </p:cNvPr>
          <p:cNvPicPr>
            <a:picLocks noChangeAspect="1"/>
          </p:cNvPicPr>
          <p:nvPr/>
        </p:nvPicPr>
        <p:blipFill>
          <a:blip r:embed="rId6"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7370414" y="2615151"/>
            <a:ext cx="1378484" cy="1067931"/>
          </a:xfrm>
          <a:prstGeom prst="rect">
            <a:avLst/>
          </a:prstGeom>
        </p:spPr>
      </p:pic>
      <p:pic>
        <p:nvPicPr>
          <p:cNvPr id="19" name="Picture 18" descr="A picture containing drawing&#10;&#10;Description automatically generated">
            <a:extLst>
              <a:ext uri="{FF2B5EF4-FFF2-40B4-BE49-F238E27FC236}">
                <a16:creationId xmlns:a16="http://schemas.microsoft.com/office/drawing/2014/main" id="{8B43514A-7AB3-4DC2-874A-A3C30E667344}"/>
              </a:ext>
            </a:extLst>
          </p:cNvPr>
          <p:cNvPicPr>
            <a:picLocks noChangeAspect="1"/>
          </p:cNvPicPr>
          <p:nvPr/>
        </p:nvPicPr>
        <p:blipFill>
          <a:blip r:embed="rId8" cstate="print">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730931" y="2990110"/>
            <a:ext cx="1320789" cy="830997"/>
          </a:xfrm>
          <a:prstGeom prst="rect">
            <a:avLst/>
          </a:prstGeom>
        </p:spPr>
      </p:pic>
      <p:pic>
        <p:nvPicPr>
          <p:cNvPr id="22" name="Picture 21" descr="Shape, polygon&#10;&#10;Description automatically generated">
            <a:extLst>
              <a:ext uri="{FF2B5EF4-FFF2-40B4-BE49-F238E27FC236}">
                <a16:creationId xmlns:a16="http://schemas.microsoft.com/office/drawing/2014/main" id="{179E4776-AD7E-49CD-8FEA-78F35713CC2E}"/>
              </a:ext>
            </a:extLst>
          </p:cNvPr>
          <p:cNvPicPr>
            <a:picLocks noChangeAspect="1"/>
          </p:cNvPicPr>
          <p:nvPr/>
        </p:nvPicPr>
        <p:blipFill rotWithShape="1">
          <a:blip r:embed="rId10" cstate="print">
            <a:extLst>
              <a:ext uri="{28A0092B-C50C-407E-A947-70E740481C1C}">
                <a14:useLocalDpi xmlns:a14="http://schemas.microsoft.com/office/drawing/2010/main" val="0"/>
              </a:ext>
              <a:ext uri="{837473B0-CC2E-450A-ABE3-18F120FF3D39}">
                <a1611:picAttrSrcUrl xmlns:a1611="http://schemas.microsoft.com/office/drawing/2016/11/main" r:id="rId11"/>
              </a:ext>
            </a:extLst>
          </a:blip>
          <a:srcRect r="61095"/>
          <a:stretch/>
        </p:blipFill>
        <p:spPr>
          <a:xfrm>
            <a:off x="4462425" y="3877229"/>
            <a:ext cx="423793" cy="819695"/>
          </a:xfrm>
          <a:prstGeom prst="rect">
            <a:avLst/>
          </a:prstGeom>
        </p:spPr>
      </p:pic>
      <p:sp>
        <p:nvSpPr>
          <p:cNvPr id="23" name="TextBox 22">
            <a:extLst>
              <a:ext uri="{FF2B5EF4-FFF2-40B4-BE49-F238E27FC236}">
                <a16:creationId xmlns:a16="http://schemas.microsoft.com/office/drawing/2014/main" id="{297AB3EA-7D1A-4618-AE5E-708EBF8BDBC9}"/>
              </a:ext>
            </a:extLst>
          </p:cNvPr>
          <p:cNvSpPr txBox="1"/>
          <p:nvPr/>
        </p:nvSpPr>
        <p:spPr>
          <a:xfrm>
            <a:off x="15189" y="6858000"/>
            <a:ext cx="9113621" cy="230832"/>
          </a:xfrm>
          <a:prstGeom prst="rect">
            <a:avLst/>
          </a:prstGeom>
          <a:noFill/>
        </p:spPr>
        <p:txBody>
          <a:bodyPr wrap="square" rtlCol="0">
            <a:spAutoFit/>
          </a:bodyPr>
          <a:lstStyle/>
          <a:p>
            <a:r>
              <a:rPr lang="en-GB" sz="900">
                <a:hlinkClick r:id="rId11" tooltip="http://www.freeimageslive.co.uk/free_stock_image/birthday-card-jpg"/>
              </a:rPr>
              <a:t>This Photo</a:t>
            </a:r>
            <a:r>
              <a:rPr lang="en-GB" sz="900"/>
              <a:t> by Unknown Author is licensed under </a:t>
            </a:r>
            <a:r>
              <a:rPr lang="en-GB" sz="900">
                <a:hlinkClick r:id="rId12" tooltip="https://creativecommons.org/licenses/by/3.0/"/>
              </a:rPr>
              <a:t>CC BY</a:t>
            </a:r>
            <a:endParaRPr lang="en-GB" sz="900"/>
          </a:p>
        </p:txBody>
      </p:sp>
      <p:pic>
        <p:nvPicPr>
          <p:cNvPr id="25" name="Picture 24" descr="A picture containing shape&#10;&#10;Description automatically generated">
            <a:extLst>
              <a:ext uri="{FF2B5EF4-FFF2-40B4-BE49-F238E27FC236}">
                <a16:creationId xmlns:a16="http://schemas.microsoft.com/office/drawing/2014/main" id="{6B5C6011-575F-493A-A737-31C0E0F07F81}"/>
              </a:ext>
            </a:extLst>
          </p:cNvPr>
          <p:cNvPicPr>
            <a:picLocks noChangeAspect="1"/>
          </p:cNvPicPr>
          <p:nvPr/>
        </p:nvPicPr>
        <p:blipFill>
          <a:blip r:embed="rId13" cstate="print">
            <a:extLst>
              <a:ext uri="{28A0092B-C50C-407E-A947-70E740481C1C}">
                <a14:useLocalDpi xmlns:a14="http://schemas.microsoft.com/office/drawing/2010/main" val="0"/>
              </a:ext>
              <a:ext uri="{837473B0-CC2E-450A-ABE3-18F120FF3D39}">
                <a1611:picAttrSrcUrl xmlns:a1611="http://schemas.microsoft.com/office/drawing/2016/11/main" r:id="rId14"/>
              </a:ext>
            </a:extLst>
          </a:blip>
          <a:stretch>
            <a:fillRect/>
          </a:stretch>
        </p:blipFill>
        <p:spPr>
          <a:xfrm>
            <a:off x="7312419" y="4601853"/>
            <a:ext cx="1295477" cy="974037"/>
          </a:xfrm>
          <a:prstGeom prst="rect">
            <a:avLst/>
          </a:prstGeom>
        </p:spPr>
      </p:pic>
      <p:pic>
        <p:nvPicPr>
          <p:cNvPr id="28" name="Picture 27" descr="A close up of a sign&#10;&#10;Description automatically generated">
            <a:extLst>
              <a:ext uri="{FF2B5EF4-FFF2-40B4-BE49-F238E27FC236}">
                <a16:creationId xmlns:a16="http://schemas.microsoft.com/office/drawing/2014/main" id="{79766EBE-D117-440D-8CE5-E4982A5C7F25}"/>
              </a:ext>
            </a:extLst>
          </p:cNvPr>
          <p:cNvPicPr>
            <a:picLocks noChangeAspect="1"/>
          </p:cNvPicPr>
          <p:nvPr/>
        </p:nvPicPr>
        <p:blipFill>
          <a:blip r:embed="rId15" cstate="print">
            <a:extLst>
              <a:ext uri="{28A0092B-C50C-407E-A947-70E740481C1C}">
                <a14:useLocalDpi xmlns:a14="http://schemas.microsoft.com/office/drawing/2010/main" val="0"/>
              </a:ext>
              <a:ext uri="{837473B0-CC2E-450A-ABE3-18F120FF3D39}">
                <a1611:picAttrSrcUrl xmlns:a1611="http://schemas.microsoft.com/office/drawing/2016/11/main" r:id="rId16"/>
              </a:ext>
            </a:extLst>
          </a:blip>
          <a:stretch>
            <a:fillRect/>
          </a:stretch>
        </p:blipFill>
        <p:spPr>
          <a:xfrm>
            <a:off x="2128041" y="4224111"/>
            <a:ext cx="644680" cy="872500"/>
          </a:xfrm>
          <a:prstGeom prst="rect">
            <a:avLst/>
          </a:prstGeom>
        </p:spPr>
      </p:pic>
    </p:spTree>
    <p:extLst>
      <p:ext uri="{BB962C8B-B14F-4D97-AF65-F5344CB8AC3E}">
        <p14:creationId xmlns:p14="http://schemas.microsoft.com/office/powerpoint/2010/main" val="617665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80">
                                          <p:stCondLst>
                                            <p:cond delay="0"/>
                                          </p:stCondLst>
                                        </p:cTn>
                                        <p:tgtEl>
                                          <p:spTgt spid="6">
                                            <p:txEl>
                                              <p:pRg st="0" end="0"/>
                                            </p:txEl>
                                          </p:spTgt>
                                        </p:tgtEl>
                                      </p:cBhvr>
                                    </p:animEffect>
                                    <p:anim calcmode="lin" valueType="num">
                                      <p:cBhvr>
                                        <p:cTn id="8" dur="1822" tmFilter="0,0; 0.14,0.36; 0.43,0.73; 0.71,0.91; 1.0,1.0">
                                          <p:stCondLst>
                                            <p:cond delay="0"/>
                                          </p:stCondLst>
                                        </p:cTn>
                                        <p:tgtEl>
                                          <p:spTgt spid="6">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xEl>
                                              <p:pRg st="0" end="0"/>
                                            </p:txEl>
                                          </p:spTgt>
                                        </p:tgtEl>
                                      </p:cBhvr>
                                      <p:to x="100000" y="60000"/>
                                    </p:animScale>
                                    <p:animScale>
                                      <p:cBhvr>
                                        <p:cTn id="14" dur="166" decel="50000">
                                          <p:stCondLst>
                                            <p:cond delay="676"/>
                                          </p:stCondLst>
                                        </p:cTn>
                                        <p:tgtEl>
                                          <p:spTgt spid="6">
                                            <p:txEl>
                                              <p:pRg st="0" end="0"/>
                                            </p:txEl>
                                          </p:spTgt>
                                        </p:tgtEl>
                                      </p:cBhvr>
                                      <p:to x="100000" y="100000"/>
                                    </p:animScale>
                                    <p:animScale>
                                      <p:cBhvr>
                                        <p:cTn id="15" dur="26">
                                          <p:stCondLst>
                                            <p:cond delay="1312"/>
                                          </p:stCondLst>
                                        </p:cTn>
                                        <p:tgtEl>
                                          <p:spTgt spid="6">
                                            <p:txEl>
                                              <p:pRg st="0" end="0"/>
                                            </p:txEl>
                                          </p:spTgt>
                                        </p:tgtEl>
                                      </p:cBhvr>
                                      <p:to x="100000" y="80000"/>
                                    </p:animScale>
                                    <p:animScale>
                                      <p:cBhvr>
                                        <p:cTn id="16" dur="166" decel="50000">
                                          <p:stCondLst>
                                            <p:cond delay="1338"/>
                                          </p:stCondLst>
                                        </p:cTn>
                                        <p:tgtEl>
                                          <p:spTgt spid="6">
                                            <p:txEl>
                                              <p:pRg st="0" end="0"/>
                                            </p:txEl>
                                          </p:spTgt>
                                        </p:tgtEl>
                                      </p:cBhvr>
                                      <p:to x="100000" y="100000"/>
                                    </p:animScale>
                                    <p:animScale>
                                      <p:cBhvr>
                                        <p:cTn id="17" dur="26">
                                          <p:stCondLst>
                                            <p:cond delay="1642"/>
                                          </p:stCondLst>
                                        </p:cTn>
                                        <p:tgtEl>
                                          <p:spTgt spid="6">
                                            <p:txEl>
                                              <p:pRg st="0" end="0"/>
                                            </p:txEl>
                                          </p:spTgt>
                                        </p:tgtEl>
                                      </p:cBhvr>
                                      <p:to x="100000" y="90000"/>
                                    </p:animScale>
                                    <p:animScale>
                                      <p:cBhvr>
                                        <p:cTn id="18" dur="166" decel="50000">
                                          <p:stCondLst>
                                            <p:cond delay="1668"/>
                                          </p:stCondLst>
                                        </p:cTn>
                                        <p:tgtEl>
                                          <p:spTgt spid="6">
                                            <p:txEl>
                                              <p:pRg st="0" end="0"/>
                                            </p:txEl>
                                          </p:spTgt>
                                        </p:tgtEl>
                                      </p:cBhvr>
                                      <p:to x="100000" y="100000"/>
                                    </p:animScale>
                                    <p:animScale>
                                      <p:cBhvr>
                                        <p:cTn id="19" dur="26">
                                          <p:stCondLst>
                                            <p:cond delay="1808"/>
                                          </p:stCondLst>
                                        </p:cTn>
                                        <p:tgtEl>
                                          <p:spTgt spid="6">
                                            <p:txEl>
                                              <p:pRg st="0" end="0"/>
                                            </p:txEl>
                                          </p:spTgt>
                                        </p:tgtEl>
                                      </p:cBhvr>
                                      <p:to x="100000" y="95000"/>
                                    </p:animScale>
                                    <p:animScale>
                                      <p:cBhvr>
                                        <p:cTn id="20" dur="166" decel="50000">
                                          <p:stCondLst>
                                            <p:cond delay="1834"/>
                                          </p:stCondLst>
                                        </p:cTn>
                                        <p:tgtEl>
                                          <p:spTgt spid="6">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animEffect transition="in" filter="wipe(down)">
                                      <p:cBhvr>
                                        <p:cTn id="25" dur="580">
                                          <p:stCondLst>
                                            <p:cond delay="0"/>
                                          </p:stCondLst>
                                        </p:cTn>
                                        <p:tgtEl>
                                          <p:spTgt spid="6">
                                            <p:txEl>
                                              <p:pRg st="1" end="1"/>
                                            </p:txEl>
                                          </p:spTgt>
                                        </p:tgtEl>
                                      </p:cBhvr>
                                    </p:animEffect>
                                    <p:anim calcmode="lin" valueType="num">
                                      <p:cBhvr>
                                        <p:cTn id="26" dur="1822" tmFilter="0,0; 0.14,0.36; 0.43,0.73; 0.71,0.91; 1.0,1.0">
                                          <p:stCondLst>
                                            <p:cond delay="0"/>
                                          </p:stCondLst>
                                        </p:cTn>
                                        <p:tgtEl>
                                          <p:spTgt spid="6">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6">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6">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6">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6">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6">
                                            <p:txEl>
                                              <p:pRg st="1" end="1"/>
                                            </p:txEl>
                                          </p:spTgt>
                                        </p:tgtEl>
                                      </p:cBhvr>
                                      <p:to x="100000" y="60000"/>
                                    </p:animScale>
                                    <p:animScale>
                                      <p:cBhvr>
                                        <p:cTn id="32" dur="166" decel="50000">
                                          <p:stCondLst>
                                            <p:cond delay="676"/>
                                          </p:stCondLst>
                                        </p:cTn>
                                        <p:tgtEl>
                                          <p:spTgt spid="6">
                                            <p:txEl>
                                              <p:pRg st="1" end="1"/>
                                            </p:txEl>
                                          </p:spTgt>
                                        </p:tgtEl>
                                      </p:cBhvr>
                                      <p:to x="100000" y="100000"/>
                                    </p:animScale>
                                    <p:animScale>
                                      <p:cBhvr>
                                        <p:cTn id="33" dur="26">
                                          <p:stCondLst>
                                            <p:cond delay="1312"/>
                                          </p:stCondLst>
                                        </p:cTn>
                                        <p:tgtEl>
                                          <p:spTgt spid="6">
                                            <p:txEl>
                                              <p:pRg st="1" end="1"/>
                                            </p:txEl>
                                          </p:spTgt>
                                        </p:tgtEl>
                                      </p:cBhvr>
                                      <p:to x="100000" y="80000"/>
                                    </p:animScale>
                                    <p:animScale>
                                      <p:cBhvr>
                                        <p:cTn id="34" dur="166" decel="50000">
                                          <p:stCondLst>
                                            <p:cond delay="1338"/>
                                          </p:stCondLst>
                                        </p:cTn>
                                        <p:tgtEl>
                                          <p:spTgt spid="6">
                                            <p:txEl>
                                              <p:pRg st="1" end="1"/>
                                            </p:txEl>
                                          </p:spTgt>
                                        </p:tgtEl>
                                      </p:cBhvr>
                                      <p:to x="100000" y="100000"/>
                                    </p:animScale>
                                    <p:animScale>
                                      <p:cBhvr>
                                        <p:cTn id="35" dur="26">
                                          <p:stCondLst>
                                            <p:cond delay="1642"/>
                                          </p:stCondLst>
                                        </p:cTn>
                                        <p:tgtEl>
                                          <p:spTgt spid="6">
                                            <p:txEl>
                                              <p:pRg st="1" end="1"/>
                                            </p:txEl>
                                          </p:spTgt>
                                        </p:tgtEl>
                                      </p:cBhvr>
                                      <p:to x="100000" y="90000"/>
                                    </p:animScale>
                                    <p:animScale>
                                      <p:cBhvr>
                                        <p:cTn id="36" dur="166" decel="50000">
                                          <p:stCondLst>
                                            <p:cond delay="1668"/>
                                          </p:stCondLst>
                                        </p:cTn>
                                        <p:tgtEl>
                                          <p:spTgt spid="6">
                                            <p:txEl>
                                              <p:pRg st="1" end="1"/>
                                            </p:txEl>
                                          </p:spTgt>
                                        </p:tgtEl>
                                      </p:cBhvr>
                                      <p:to x="100000" y="100000"/>
                                    </p:animScale>
                                    <p:animScale>
                                      <p:cBhvr>
                                        <p:cTn id="37" dur="26">
                                          <p:stCondLst>
                                            <p:cond delay="1808"/>
                                          </p:stCondLst>
                                        </p:cTn>
                                        <p:tgtEl>
                                          <p:spTgt spid="6">
                                            <p:txEl>
                                              <p:pRg st="1" end="1"/>
                                            </p:txEl>
                                          </p:spTgt>
                                        </p:tgtEl>
                                      </p:cBhvr>
                                      <p:to x="100000" y="95000"/>
                                    </p:animScale>
                                    <p:animScale>
                                      <p:cBhvr>
                                        <p:cTn id="38" dur="166" decel="50000">
                                          <p:stCondLst>
                                            <p:cond delay="1834"/>
                                          </p:stCondLst>
                                        </p:cTn>
                                        <p:tgtEl>
                                          <p:spTgt spid="6">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p:cTn id="43" dur="500" fill="hold"/>
                                        <p:tgtEl>
                                          <p:spTgt spid="12"/>
                                        </p:tgtEl>
                                        <p:attrNameLst>
                                          <p:attrName>ppt_w</p:attrName>
                                        </p:attrNameLst>
                                      </p:cBhvr>
                                      <p:tavLst>
                                        <p:tav tm="0">
                                          <p:val>
                                            <p:fltVal val="0"/>
                                          </p:val>
                                        </p:tav>
                                        <p:tav tm="100000">
                                          <p:val>
                                            <p:strVal val="#ppt_w"/>
                                          </p:val>
                                        </p:tav>
                                      </p:tavLst>
                                    </p:anim>
                                    <p:anim calcmode="lin" valueType="num">
                                      <p:cBhvr>
                                        <p:cTn id="44" dur="500" fill="hold"/>
                                        <p:tgtEl>
                                          <p:spTgt spid="12"/>
                                        </p:tgtEl>
                                        <p:attrNameLst>
                                          <p:attrName>ppt_h</p:attrName>
                                        </p:attrNameLst>
                                      </p:cBhvr>
                                      <p:tavLst>
                                        <p:tav tm="0">
                                          <p:val>
                                            <p:fltVal val="0"/>
                                          </p:val>
                                        </p:tav>
                                        <p:tav tm="100000">
                                          <p:val>
                                            <p:strVal val="#ppt_h"/>
                                          </p:val>
                                        </p:tav>
                                      </p:tavLst>
                                    </p:anim>
                                    <p:animEffect transition="in" filter="fade">
                                      <p:cBhvr>
                                        <p:cTn id="45" dur="500"/>
                                        <p:tgtEl>
                                          <p:spTgt spid="12"/>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animEffect transition="in" filter="fade">
                                      <p:cBhvr>
                                        <p:cTn id="52" dur="500"/>
                                        <p:tgtEl>
                                          <p:spTgt spid="7"/>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grpId="0" nodeType="clickEffect">
                                  <p:stCondLst>
                                    <p:cond delay="0"/>
                                  </p:stCondLst>
                                  <p:childTnLst>
                                    <p:set>
                                      <p:cBhvr>
                                        <p:cTn id="56" dur="1" fill="hold">
                                          <p:stCondLst>
                                            <p:cond delay="0"/>
                                          </p:stCondLst>
                                        </p:cTn>
                                        <p:tgtEl>
                                          <p:spTgt spid="5"/>
                                        </p:tgtEl>
                                        <p:attrNameLst>
                                          <p:attrName>style.visibility</p:attrName>
                                        </p:attrNameLst>
                                      </p:cBhvr>
                                      <p:to>
                                        <p:strVal val="visible"/>
                                      </p:to>
                                    </p:set>
                                    <p:anim calcmode="lin" valueType="num">
                                      <p:cBhvr>
                                        <p:cTn id="57" dur="500" fill="hold"/>
                                        <p:tgtEl>
                                          <p:spTgt spid="5"/>
                                        </p:tgtEl>
                                        <p:attrNameLst>
                                          <p:attrName>ppt_w</p:attrName>
                                        </p:attrNameLst>
                                      </p:cBhvr>
                                      <p:tavLst>
                                        <p:tav tm="0">
                                          <p:val>
                                            <p:fltVal val="0"/>
                                          </p:val>
                                        </p:tav>
                                        <p:tav tm="100000">
                                          <p:val>
                                            <p:strVal val="#ppt_w"/>
                                          </p:val>
                                        </p:tav>
                                      </p:tavLst>
                                    </p:anim>
                                    <p:anim calcmode="lin" valueType="num">
                                      <p:cBhvr>
                                        <p:cTn id="58" dur="500" fill="hold"/>
                                        <p:tgtEl>
                                          <p:spTgt spid="5"/>
                                        </p:tgtEl>
                                        <p:attrNameLst>
                                          <p:attrName>ppt_h</p:attrName>
                                        </p:attrNameLst>
                                      </p:cBhvr>
                                      <p:tavLst>
                                        <p:tav tm="0">
                                          <p:val>
                                            <p:fltVal val="0"/>
                                          </p:val>
                                        </p:tav>
                                        <p:tav tm="100000">
                                          <p:val>
                                            <p:strVal val="#ppt_h"/>
                                          </p:val>
                                        </p:tav>
                                      </p:tavLst>
                                    </p:anim>
                                    <p:animEffect transition="in" filter="fade">
                                      <p:cBhvr>
                                        <p:cTn id="59" dur="500"/>
                                        <p:tgtEl>
                                          <p:spTgt spid="5"/>
                                        </p:tgtEl>
                                      </p:cBhvr>
                                    </p:animEffect>
                                  </p:childTnLst>
                                </p:cTn>
                              </p:par>
                            </p:childTnLst>
                          </p:cTn>
                        </p:par>
                      </p:childTnLst>
                    </p:cTn>
                  </p:par>
                  <p:par>
                    <p:cTn id="60" fill="hold">
                      <p:stCondLst>
                        <p:cond delay="indefinite"/>
                      </p:stCondLst>
                      <p:childTnLst>
                        <p:par>
                          <p:cTn id="61" fill="hold">
                            <p:stCondLst>
                              <p:cond delay="0"/>
                            </p:stCondLst>
                            <p:childTnLst>
                              <p:par>
                                <p:cTn id="62" presetID="53" presetClass="entr" presetSubtype="16" fill="hold" grpId="0" nodeType="clickEffect">
                                  <p:stCondLst>
                                    <p:cond delay="0"/>
                                  </p:stCondLst>
                                  <p:childTnLst>
                                    <p:set>
                                      <p:cBhvr>
                                        <p:cTn id="63" dur="1" fill="hold">
                                          <p:stCondLst>
                                            <p:cond delay="0"/>
                                          </p:stCondLst>
                                        </p:cTn>
                                        <p:tgtEl>
                                          <p:spTgt spid="10"/>
                                        </p:tgtEl>
                                        <p:attrNameLst>
                                          <p:attrName>style.visibility</p:attrName>
                                        </p:attrNameLst>
                                      </p:cBhvr>
                                      <p:to>
                                        <p:strVal val="visible"/>
                                      </p:to>
                                    </p:set>
                                    <p:anim calcmode="lin" valueType="num">
                                      <p:cBhvr>
                                        <p:cTn id="64" dur="500" fill="hold"/>
                                        <p:tgtEl>
                                          <p:spTgt spid="10"/>
                                        </p:tgtEl>
                                        <p:attrNameLst>
                                          <p:attrName>ppt_w</p:attrName>
                                        </p:attrNameLst>
                                      </p:cBhvr>
                                      <p:tavLst>
                                        <p:tav tm="0">
                                          <p:val>
                                            <p:fltVal val="0"/>
                                          </p:val>
                                        </p:tav>
                                        <p:tav tm="100000">
                                          <p:val>
                                            <p:strVal val="#ppt_w"/>
                                          </p:val>
                                        </p:tav>
                                      </p:tavLst>
                                    </p:anim>
                                    <p:anim calcmode="lin" valueType="num">
                                      <p:cBhvr>
                                        <p:cTn id="65" dur="500" fill="hold"/>
                                        <p:tgtEl>
                                          <p:spTgt spid="10"/>
                                        </p:tgtEl>
                                        <p:attrNameLst>
                                          <p:attrName>ppt_h</p:attrName>
                                        </p:attrNameLst>
                                      </p:cBhvr>
                                      <p:tavLst>
                                        <p:tav tm="0">
                                          <p:val>
                                            <p:fltVal val="0"/>
                                          </p:val>
                                        </p:tav>
                                        <p:tav tm="100000">
                                          <p:val>
                                            <p:strVal val="#ppt_h"/>
                                          </p:val>
                                        </p:tav>
                                      </p:tavLst>
                                    </p:anim>
                                    <p:animEffect transition="in" filter="fade">
                                      <p:cBhvr>
                                        <p:cTn id="66" dur="500"/>
                                        <p:tgtEl>
                                          <p:spTgt spid="10"/>
                                        </p:tgtEl>
                                      </p:cBhvr>
                                    </p:animEffect>
                                  </p:childTnLst>
                                </p:cTn>
                              </p:par>
                            </p:childTnLst>
                          </p:cTn>
                        </p:par>
                      </p:childTnLst>
                    </p:cTn>
                  </p:par>
                  <p:par>
                    <p:cTn id="67" fill="hold">
                      <p:stCondLst>
                        <p:cond delay="indefinite"/>
                      </p:stCondLst>
                      <p:childTnLst>
                        <p:par>
                          <p:cTn id="68" fill="hold">
                            <p:stCondLst>
                              <p:cond delay="0"/>
                            </p:stCondLst>
                            <p:childTnLst>
                              <p:par>
                                <p:cTn id="69" presetID="53" presetClass="entr" presetSubtype="16" fill="hold" grpId="0" nodeType="click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p:cTn id="71" dur="500" fill="hold"/>
                                        <p:tgtEl>
                                          <p:spTgt spid="9"/>
                                        </p:tgtEl>
                                        <p:attrNameLst>
                                          <p:attrName>ppt_w</p:attrName>
                                        </p:attrNameLst>
                                      </p:cBhvr>
                                      <p:tavLst>
                                        <p:tav tm="0">
                                          <p:val>
                                            <p:fltVal val="0"/>
                                          </p:val>
                                        </p:tav>
                                        <p:tav tm="100000">
                                          <p:val>
                                            <p:strVal val="#ppt_w"/>
                                          </p:val>
                                        </p:tav>
                                      </p:tavLst>
                                    </p:anim>
                                    <p:anim calcmode="lin" valueType="num">
                                      <p:cBhvr>
                                        <p:cTn id="72" dur="500" fill="hold"/>
                                        <p:tgtEl>
                                          <p:spTgt spid="9"/>
                                        </p:tgtEl>
                                        <p:attrNameLst>
                                          <p:attrName>ppt_h</p:attrName>
                                        </p:attrNameLst>
                                      </p:cBhvr>
                                      <p:tavLst>
                                        <p:tav tm="0">
                                          <p:val>
                                            <p:fltVal val="0"/>
                                          </p:val>
                                        </p:tav>
                                        <p:tav tm="100000">
                                          <p:val>
                                            <p:strVal val="#ppt_h"/>
                                          </p:val>
                                        </p:tav>
                                      </p:tavLst>
                                    </p:anim>
                                    <p:animEffect transition="in" filter="fade">
                                      <p:cBhvr>
                                        <p:cTn id="73" dur="500"/>
                                        <p:tgtEl>
                                          <p:spTgt spid="9"/>
                                        </p:tgtEl>
                                      </p:cBhvr>
                                    </p:animEffect>
                                  </p:childTnLst>
                                </p:cTn>
                              </p:par>
                            </p:childTnLst>
                          </p:cTn>
                        </p:par>
                      </p:childTnLst>
                    </p:cTn>
                  </p:par>
                  <p:par>
                    <p:cTn id="74" fill="hold">
                      <p:stCondLst>
                        <p:cond delay="indefinite"/>
                      </p:stCondLst>
                      <p:childTnLst>
                        <p:par>
                          <p:cTn id="75" fill="hold">
                            <p:stCondLst>
                              <p:cond delay="0"/>
                            </p:stCondLst>
                            <p:childTnLst>
                              <p:par>
                                <p:cTn id="76" presetID="53" presetClass="entr" presetSubtype="16" fill="hold" grpId="0" nodeType="click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p:cTn id="78" dur="500" fill="hold"/>
                                        <p:tgtEl>
                                          <p:spTgt spid="8"/>
                                        </p:tgtEl>
                                        <p:attrNameLst>
                                          <p:attrName>ppt_w</p:attrName>
                                        </p:attrNameLst>
                                      </p:cBhvr>
                                      <p:tavLst>
                                        <p:tav tm="0">
                                          <p:val>
                                            <p:fltVal val="0"/>
                                          </p:val>
                                        </p:tav>
                                        <p:tav tm="100000">
                                          <p:val>
                                            <p:strVal val="#ppt_w"/>
                                          </p:val>
                                        </p:tav>
                                      </p:tavLst>
                                    </p:anim>
                                    <p:anim calcmode="lin" valueType="num">
                                      <p:cBhvr>
                                        <p:cTn id="79" dur="500" fill="hold"/>
                                        <p:tgtEl>
                                          <p:spTgt spid="8"/>
                                        </p:tgtEl>
                                        <p:attrNameLst>
                                          <p:attrName>ppt_h</p:attrName>
                                        </p:attrNameLst>
                                      </p:cBhvr>
                                      <p:tavLst>
                                        <p:tav tm="0">
                                          <p:val>
                                            <p:fltVal val="0"/>
                                          </p:val>
                                        </p:tav>
                                        <p:tav tm="100000">
                                          <p:val>
                                            <p:strVal val="#ppt_h"/>
                                          </p:val>
                                        </p:tav>
                                      </p:tavLst>
                                    </p:anim>
                                    <p:animEffect transition="in" filter="fade">
                                      <p:cBhvr>
                                        <p:cTn id="8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P spid="10"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60251" y="280537"/>
            <a:ext cx="1469714" cy="15040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467544" y="838275"/>
            <a:ext cx="8352928" cy="7055778"/>
          </a:xfrm>
          <a:prstGeom prst="rect">
            <a:avLst/>
          </a:prstGeom>
          <a:noFill/>
        </p:spPr>
        <p:txBody>
          <a:bodyPr wrap="square" rtlCol="0">
            <a:spAutoFit/>
          </a:bodyPr>
          <a:lstStyle/>
          <a:p>
            <a:endParaRPr lang="en-GB" sz="1000" dirty="0">
              <a:solidFill>
                <a:srgbClr val="00B050"/>
              </a:solidFill>
            </a:endParaRPr>
          </a:p>
          <a:p>
            <a:r>
              <a:rPr lang="en-GB" sz="3600" b="1" dirty="0">
                <a:solidFill>
                  <a:srgbClr val="00B050"/>
                </a:solidFill>
              </a:rPr>
              <a:t>Some added benefits of reading </a:t>
            </a:r>
          </a:p>
          <a:p>
            <a:r>
              <a:rPr lang="en-GB" sz="3600" b="1" dirty="0">
                <a:solidFill>
                  <a:srgbClr val="00B050"/>
                </a:solidFill>
              </a:rPr>
              <a:t>books is that they can help to -</a:t>
            </a:r>
            <a:endParaRPr lang="en-GB" sz="1050" b="1" dirty="0"/>
          </a:p>
          <a:p>
            <a:endParaRPr lang="en-GB" sz="1050" dirty="0"/>
          </a:p>
          <a:p>
            <a:pPr marL="457200" indent="-457200">
              <a:buFont typeface="Arial" panose="020B0604020202020204" pitchFamily="34" charset="0"/>
              <a:buChar char="•"/>
            </a:pPr>
            <a:r>
              <a:rPr lang="en-GB" sz="4000" dirty="0">
                <a:solidFill>
                  <a:srgbClr val="002060"/>
                </a:solidFill>
              </a:rPr>
              <a:t>encourage development of social skills (for example, when moving on to next stages in their development such as potty training or losing teeth; or when facing situations for the first time such as the doctor or dentist) </a:t>
            </a:r>
          </a:p>
          <a:p>
            <a:pPr>
              <a:lnSpc>
                <a:spcPct val="150000"/>
              </a:lnSpc>
            </a:pPr>
            <a:endParaRPr lang="en-GB" sz="4400" dirty="0">
              <a:solidFill>
                <a:srgbClr val="002060"/>
              </a:solidFill>
            </a:endParaRPr>
          </a:p>
          <a:p>
            <a:endParaRPr lang="en-GB" dirty="0">
              <a:solidFill>
                <a:srgbClr val="002060"/>
              </a:solidFill>
            </a:endParaRPr>
          </a:p>
          <a:p>
            <a:endParaRPr lang="en-GB" dirty="0">
              <a:solidFill>
                <a:srgbClr val="002060"/>
              </a:solidFill>
            </a:endParaRPr>
          </a:p>
          <a:p>
            <a:endParaRPr lang="en-GB" dirty="0"/>
          </a:p>
        </p:txBody>
      </p:sp>
      <p:sp>
        <p:nvSpPr>
          <p:cNvPr id="9" name="Title 1"/>
          <p:cNvSpPr txBox="1">
            <a:spLocks/>
          </p:cNvSpPr>
          <p:nvPr/>
        </p:nvSpPr>
        <p:spPr>
          <a:xfrm>
            <a:off x="467544" y="6150217"/>
            <a:ext cx="8196278" cy="519143"/>
          </a:xfrm>
          <a:prstGeom prst="rect">
            <a:avLst/>
          </a:prstGeom>
          <a:solidFill>
            <a:srgbClr val="E329A5"/>
          </a:solidFill>
        </p:spPr>
        <p:txBody>
          <a:bodyPr anchor="ctr">
            <a:noAutofit/>
          </a:bodyPr>
          <a:lstStyle>
            <a:lvl1pPr algn="l" defTabSz="914400" rtl="0" eaLnBrk="1" latinLnBrk="0" hangingPunct="1">
              <a:spcBef>
                <a:spcPct val="0"/>
              </a:spcBef>
              <a:buNone/>
              <a:defRPr sz="2000" b="1" kern="1200" baseline="0">
                <a:solidFill>
                  <a:schemeClr val="bg1"/>
                </a:solidFill>
                <a:latin typeface="+mj-lt"/>
                <a:ea typeface="+mj-ea"/>
                <a:cs typeface="+mj-cs"/>
              </a:defRPr>
            </a:lvl1pPr>
          </a:lstStyle>
          <a:p>
            <a:pPr algn="ctr"/>
            <a:r>
              <a:rPr lang="en-GB" sz="2400"/>
              <a:t>Getting Ready to Learn</a:t>
            </a:r>
            <a:endParaRPr lang="en-GB" sz="2400" dirty="0"/>
          </a:p>
        </p:txBody>
      </p:sp>
      <p:sp>
        <p:nvSpPr>
          <p:cNvPr id="7" name="TextBox 6">
            <a:extLst>
              <a:ext uri="{FF2B5EF4-FFF2-40B4-BE49-F238E27FC236}">
                <a16:creationId xmlns:a16="http://schemas.microsoft.com/office/drawing/2014/main" id="{3FE599D6-1C2F-453C-8D8A-49F9C5C45908}"/>
              </a:ext>
            </a:extLst>
          </p:cNvPr>
          <p:cNvSpPr txBox="1"/>
          <p:nvPr/>
        </p:nvSpPr>
        <p:spPr>
          <a:xfrm>
            <a:off x="583018" y="280537"/>
            <a:ext cx="5889732" cy="369332"/>
          </a:xfrm>
          <a:prstGeom prst="rect">
            <a:avLst/>
          </a:prstGeom>
          <a:solidFill>
            <a:srgbClr val="7030A0"/>
          </a:solidFill>
        </p:spPr>
        <p:txBody>
          <a:bodyPr wrap="square" rtlCol="0">
            <a:spAutoFit/>
          </a:bodyPr>
          <a:lstStyle/>
          <a:p>
            <a:pPr algn="ctr"/>
            <a:r>
              <a:rPr lang="en-GB" b="1" dirty="0">
                <a:solidFill>
                  <a:schemeClr val="bg1"/>
                </a:solidFill>
              </a:rPr>
              <a:t>Big Bed Time Read</a:t>
            </a:r>
          </a:p>
        </p:txBody>
      </p:sp>
    </p:spTree>
    <p:extLst>
      <p:ext uri="{BB962C8B-B14F-4D97-AF65-F5344CB8AC3E}">
        <p14:creationId xmlns:p14="http://schemas.microsoft.com/office/powerpoint/2010/main" val="297817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4" end="4"/>
                                            </p:txEl>
                                          </p:spTgt>
                                        </p:tgtEl>
                                        <p:attrNameLst>
                                          <p:attrName>style.visibility</p:attrName>
                                        </p:attrNameLst>
                                      </p:cBhvr>
                                      <p:to>
                                        <p:strVal val="visible"/>
                                      </p:to>
                                    </p:set>
                                    <p:anim calcmode="lin" valueType="num">
                                      <p:cBhvr>
                                        <p:cTn id="7"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8"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9" dur="500"/>
                                        <p:tgtEl>
                                          <p:spTgt spid="8">
                                            <p:txEl>
                                              <p:pRg st="4" end="4"/>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 calcmode="lin" valueType="num">
                                      <p:cBhvr>
                                        <p:cTn id="14"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8">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 calcmode="lin" valueType="num">
                                      <p:cBhvr>
                                        <p:cTn id="21"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23528" y="1052736"/>
            <a:ext cx="8196278" cy="5909310"/>
          </a:xfrm>
          <a:prstGeom prst="rect">
            <a:avLst/>
          </a:prstGeom>
          <a:noFill/>
        </p:spPr>
        <p:txBody>
          <a:bodyPr wrap="square" rtlCol="0">
            <a:spAutoFit/>
          </a:bodyPr>
          <a:lstStyle/>
          <a:p>
            <a:endParaRPr lang="en-GB" sz="1050" dirty="0">
              <a:solidFill>
                <a:srgbClr val="00B050"/>
              </a:solidFill>
            </a:endParaRPr>
          </a:p>
          <a:p>
            <a:r>
              <a:rPr lang="en-GB" sz="3600" b="1" dirty="0">
                <a:solidFill>
                  <a:srgbClr val="00B050"/>
                </a:solidFill>
              </a:rPr>
              <a:t> Bedtime reading can also help to -</a:t>
            </a:r>
          </a:p>
          <a:p>
            <a:endParaRPr lang="en-GB" sz="1050" dirty="0"/>
          </a:p>
          <a:p>
            <a:endParaRPr lang="en-GB" sz="1050" dirty="0"/>
          </a:p>
          <a:p>
            <a:pPr marL="457200" indent="-457200">
              <a:lnSpc>
                <a:spcPct val="150000"/>
              </a:lnSpc>
              <a:buFont typeface="Arial" panose="020B0604020202020204" pitchFamily="34" charset="0"/>
              <a:buChar char="•"/>
            </a:pPr>
            <a:r>
              <a:rPr lang="en-GB" sz="4800" dirty="0">
                <a:solidFill>
                  <a:srgbClr val="002060"/>
                </a:solidFill>
              </a:rPr>
              <a:t>develop routines</a:t>
            </a:r>
          </a:p>
          <a:p>
            <a:pPr marL="457200" indent="-457200">
              <a:lnSpc>
                <a:spcPct val="150000"/>
              </a:lnSpc>
              <a:buFont typeface="Arial" panose="020B0604020202020204" pitchFamily="34" charset="0"/>
              <a:buChar char="•"/>
            </a:pPr>
            <a:r>
              <a:rPr lang="en-GB" sz="4800" dirty="0">
                <a:solidFill>
                  <a:srgbClr val="002060"/>
                </a:solidFill>
              </a:rPr>
              <a:t>provide a calm wind-down time → better sleep</a:t>
            </a:r>
          </a:p>
          <a:p>
            <a:pPr>
              <a:lnSpc>
                <a:spcPct val="150000"/>
              </a:lnSpc>
            </a:pPr>
            <a:endParaRPr lang="en-GB" sz="2700" dirty="0">
              <a:solidFill>
                <a:srgbClr val="002060"/>
              </a:solidFill>
            </a:endParaRPr>
          </a:p>
          <a:p>
            <a:endParaRPr lang="en-GB" dirty="0">
              <a:solidFill>
                <a:srgbClr val="002060"/>
              </a:solidFill>
            </a:endParaRPr>
          </a:p>
          <a:p>
            <a:endParaRPr lang="en-GB" dirty="0">
              <a:solidFill>
                <a:srgbClr val="002060"/>
              </a:solidFill>
            </a:endParaRPr>
          </a:p>
          <a:p>
            <a:endParaRPr lang="en-GB" dirty="0"/>
          </a:p>
        </p:txBody>
      </p:sp>
      <p:sp>
        <p:nvSpPr>
          <p:cNvPr id="9" name="Title 1"/>
          <p:cNvSpPr txBox="1">
            <a:spLocks/>
          </p:cNvSpPr>
          <p:nvPr/>
        </p:nvSpPr>
        <p:spPr>
          <a:xfrm>
            <a:off x="467544" y="6150217"/>
            <a:ext cx="8196278" cy="519143"/>
          </a:xfrm>
          <a:prstGeom prst="rect">
            <a:avLst/>
          </a:prstGeom>
          <a:solidFill>
            <a:srgbClr val="E329A5"/>
          </a:solidFill>
        </p:spPr>
        <p:txBody>
          <a:bodyPr anchor="ctr">
            <a:noAutofit/>
          </a:bodyPr>
          <a:lstStyle>
            <a:lvl1pPr algn="l" defTabSz="914400" rtl="0" eaLnBrk="1" latinLnBrk="0" hangingPunct="1">
              <a:spcBef>
                <a:spcPct val="0"/>
              </a:spcBef>
              <a:buNone/>
              <a:defRPr sz="2000" b="1" kern="1200" baseline="0">
                <a:solidFill>
                  <a:schemeClr val="bg1"/>
                </a:solidFill>
                <a:latin typeface="+mj-lt"/>
                <a:ea typeface="+mj-ea"/>
                <a:cs typeface="+mj-cs"/>
              </a:defRPr>
            </a:lvl1pPr>
          </a:lstStyle>
          <a:p>
            <a:pPr algn="ctr"/>
            <a:r>
              <a:rPr lang="en-GB" sz="2400"/>
              <a:t>Getting Ready to Learn</a:t>
            </a:r>
            <a:endParaRPr lang="en-GB" sz="2400" dirty="0"/>
          </a:p>
        </p:txBody>
      </p:sp>
      <p:sp>
        <p:nvSpPr>
          <p:cNvPr id="7" name="TextBox 6">
            <a:extLst>
              <a:ext uri="{FF2B5EF4-FFF2-40B4-BE49-F238E27FC236}">
                <a16:creationId xmlns:a16="http://schemas.microsoft.com/office/drawing/2014/main" id="{3FE599D6-1C2F-453C-8D8A-49F9C5C45908}"/>
              </a:ext>
            </a:extLst>
          </p:cNvPr>
          <p:cNvSpPr txBox="1"/>
          <p:nvPr/>
        </p:nvSpPr>
        <p:spPr>
          <a:xfrm>
            <a:off x="583018" y="280537"/>
            <a:ext cx="5889732" cy="369332"/>
          </a:xfrm>
          <a:prstGeom prst="rect">
            <a:avLst/>
          </a:prstGeom>
          <a:solidFill>
            <a:srgbClr val="7030A0"/>
          </a:solidFill>
        </p:spPr>
        <p:txBody>
          <a:bodyPr wrap="square" rtlCol="0">
            <a:spAutoFit/>
          </a:bodyPr>
          <a:lstStyle/>
          <a:p>
            <a:pPr algn="ctr"/>
            <a:r>
              <a:rPr lang="en-GB" b="1" dirty="0">
                <a:solidFill>
                  <a:schemeClr val="bg1"/>
                </a:solidFill>
              </a:rPr>
              <a:t>Big Bed Time Read</a:t>
            </a:r>
          </a:p>
        </p:txBody>
      </p:sp>
      <p:pic>
        <p:nvPicPr>
          <p:cNvPr id="10" name="Picture 9">
            <a:extLst>
              <a:ext uri="{FF2B5EF4-FFF2-40B4-BE49-F238E27FC236}">
                <a16:creationId xmlns:a16="http://schemas.microsoft.com/office/drawing/2014/main" id="{AA3A7524-EE1F-4ADD-97F7-2DD0A2D2BBBD}"/>
              </a:ext>
            </a:extLst>
          </p:cNvPr>
          <p:cNvPicPr>
            <a:picLocks noChangeAspect="1"/>
          </p:cNvPicPr>
          <p:nvPr/>
        </p:nvPicPr>
        <p:blipFill>
          <a:blip r:embed="rId2"/>
          <a:stretch>
            <a:fillRect/>
          </a:stretch>
        </p:blipFill>
        <p:spPr>
          <a:xfrm>
            <a:off x="7271592" y="290777"/>
            <a:ext cx="1585296" cy="1626055"/>
          </a:xfrm>
          <a:prstGeom prst="rect">
            <a:avLst/>
          </a:prstGeom>
        </p:spPr>
      </p:pic>
    </p:spTree>
    <p:extLst>
      <p:ext uri="{BB962C8B-B14F-4D97-AF65-F5344CB8AC3E}">
        <p14:creationId xmlns:p14="http://schemas.microsoft.com/office/powerpoint/2010/main" val="1466464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4" end="4"/>
                                            </p:txEl>
                                          </p:spTgt>
                                        </p:tgtEl>
                                        <p:attrNameLst>
                                          <p:attrName>style.visibility</p:attrName>
                                        </p:attrNameLst>
                                      </p:cBhvr>
                                      <p:to>
                                        <p:strVal val="visible"/>
                                      </p:to>
                                    </p:set>
                                    <p:anim calcmode="lin" valueType="num">
                                      <p:cBhvr>
                                        <p:cTn id="7"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8"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9" dur="500"/>
                                        <p:tgtEl>
                                          <p:spTgt spid="8">
                                            <p:txEl>
                                              <p:pRg st="4" end="4"/>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 calcmode="lin" valueType="num">
                                      <p:cBhvr>
                                        <p:cTn id="14"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8">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5" end="5"/>
                                            </p:txEl>
                                          </p:spTgt>
                                        </p:tgtEl>
                                        <p:attrNameLst>
                                          <p:attrName>style.visibility</p:attrName>
                                        </p:attrNameLst>
                                      </p:cBhvr>
                                      <p:to>
                                        <p:strVal val="visible"/>
                                      </p:to>
                                    </p:set>
                                    <p:anim calcmode="lin" valueType="num">
                                      <p:cBhvr>
                                        <p:cTn id="21" dur="500" fill="hold"/>
                                        <p:tgtEl>
                                          <p:spTgt spid="8">
                                            <p:txEl>
                                              <p:pRg st="5" end="5"/>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5" end="5"/>
                                            </p:txEl>
                                          </p:spTgt>
                                        </p:tgtEl>
                                        <p:attrNameLst>
                                          <p:attrName>ppt_h</p:attrName>
                                        </p:attrNameLst>
                                      </p:cBhvr>
                                      <p:tavLst>
                                        <p:tav tm="0">
                                          <p:val>
                                            <p:fltVal val="0"/>
                                          </p:val>
                                        </p:tav>
                                        <p:tav tm="100000">
                                          <p:val>
                                            <p:strVal val="#ppt_h"/>
                                          </p:val>
                                        </p:tav>
                                      </p:tavLst>
                                    </p:anim>
                                    <p:animEffect transition="in" filter="fade">
                                      <p:cBhvr>
                                        <p:cTn id="23"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428951"/>
            <a:ext cx="5889732" cy="369332"/>
          </a:xfrm>
          <a:prstGeom prst="rect">
            <a:avLst/>
          </a:prstGeom>
          <a:solidFill>
            <a:srgbClr val="7030A0"/>
          </a:solidFill>
        </p:spPr>
        <p:txBody>
          <a:bodyPr wrap="square" rtlCol="0">
            <a:spAutoFit/>
          </a:bodyPr>
          <a:lstStyle/>
          <a:p>
            <a:pPr algn="ctr"/>
            <a:r>
              <a:rPr lang="en-GB" b="1" dirty="0">
                <a:solidFill>
                  <a:schemeClr val="bg1"/>
                </a:solidFill>
              </a:rPr>
              <a:t>Big Bed Time Read</a:t>
            </a:r>
          </a:p>
        </p:txBody>
      </p:sp>
      <p:sp>
        <p:nvSpPr>
          <p:cNvPr id="3" name="Title 1"/>
          <p:cNvSpPr txBox="1">
            <a:spLocks/>
          </p:cNvSpPr>
          <p:nvPr/>
        </p:nvSpPr>
        <p:spPr>
          <a:xfrm>
            <a:off x="467544" y="6150217"/>
            <a:ext cx="8196278" cy="519143"/>
          </a:xfrm>
          <a:prstGeom prst="rect">
            <a:avLst/>
          </a:prstGeom>
          <a:solidFill>
            <a:srgbClr val="E329A5"/>
          </a:solidFill>
        </p:spPr>
        <p:txBody>
          <a:bodyPr anchor="ctr">
            <a:noAutofit/>
          </a:bodyPr>
          <a:lstStyle>
            <a:lvl1pPr algn="l" defTabSz="914400" rtl="0" eaLnBrk="1" latinLnBrk="0" hangingPunct="1">
              <a:spcBef>
                <a:spcPct val="0"/>
              </a:spcBef>
              <a:buNone/>
              <a:defRPr sz="2000" b="1" kern="1200" baseline="0">
                <a:solidFill>
                  <a:schemeClr val="bg1"/>
                </a:solidFill>
                <a:latin typeface="+mj-lt"/>
                <a:ea typeface="+mj-ea"/>
                <a:cs typeface="+mj-cs"/>
              </a:defRPr>
            </a:lvl1pPr>
          </a:lstStyle>
          <a:p>
            <a:pPr algn="ctr"/>
            <a:r>
              <a:rPr lang="en-GB" sz="2400"/>
              <a:t>Getting Ready to Learn</a:t>
            </a:r>
            <a:endParaRPr lang="en-GB" sz="2400" dirty="0"/>
          </a:p>
        </p:txBody>
      </p:sp>
      <p:sp>
        <p:nvSpPr>
          <p:cNvPr id="5" name="TextBox 4"/>
          <p:cNvSpPr txBox="1"/>
          <p:nvPr/>
        </p:nvSpPr>
        <p:spPr>
          <a:xfrm>
            <a:off x="317210" y="2878727"/>
            <a:ext cx="8496944" cy="1384995"/>
          </a:xfrm>
          <a:prstGeom prst="rect">
            <a:avLst/>
          </a:prstGeom>
          <a:noFill/>
        </p:spPr>
        <p:txBody>
          <a:bodyPr wrap="square" rtlCol="0">
            <a:spAutoFit/>
          </a:bodyPr>
          <a:lstStyle/>
          <a:p>
            <a:r>
              <a:rPr lang="en-GB" sz="2800" dirty="0">
                <a:solidFill>
                  <a:srgbClr val="002060"/>
                </a:solidFill>
              </a:rPr>
              <a:t>3 - 4 year olds need on average around 12 hours of sleep; but it can range anywhere between 8 and 14 hours a day; and some will still need to have a nap during the day.</a:t>
            </a:r>
          </a:p>
        </p:txBody>
      </p:sp>
      <p:sp>
        <p:nvSpPr>
          <p:cNvPr id="6" name="TextBox 5"/>
          <p:cNvSpPr txBox="1"/>
          <p:nvPr/>
        </p:nvSpPr>
        <p:spPr>
          <a:xfrm>
            <a:off x="399386" y="4684870"/>
            <a:ext cx="8332593" cy="954107"/>
          </a:xfrm>
          <a:prstGeom prst="rect">
            <a:avLst/>
          </a:prstGeom>
          <a:noFill/>
        </p:spPr>
        <p:txBody>
          <a:bodyPr wrap="square" rtlCol="0">
            <a:spAutoFit/>
          </a:bodyPr>
          <a:lstStyle/>
          <a:p>
            <a:r>
              <a:rPr lang="en-GB" sz="2800" dirty="0">
                <a:solidFill>
                  <a:srgbClr val="002060"/>
                </a:solidFill>
              </a:rPr>
              <a:t>Recent research has shown that (</a:t>
            </a:r>
            <a:r>
              <a:rPr lang="en-GB" sz="2800" dirty="0" err="1">
                <a:solidFill>
                  <a:srgbClr val="002060"/>
                </a:solidFill>
              </a:rPr>
              <a:t>ir</a:t>
            </a:r>
            <a:r>
              <a:rPr lang="en-GB" sz="2800" dirty="0">
                <a:solidFill>
                  <a:srgbClr val="002060"/>
                </a:solidFill>
              </a:rPr>
              <a:t>)regular bedtimes can have a big impact on brain development and behaviour.</a:t>
            </a:r>
          </a:p>
        </p:txBody>
      </p:sp>
      <p:sp>
        <p:nvSpPr>
          <p:cNvPr id="8" name="TextBox 7"/>
          <p:cNvSpPr txBox="1"/>
          <p:nvPr/>
        </p:nvSpPr>
        <p:spPr>
          <a:xfrm>
            <a:off x="204895" y="1145837"/>
            <a:ext cx="6415029" cy="1661993"/>
          </a:xfrm>
          <a:prstGeom prst="rect">
            <a:avLst/>
          </a:prstGeom>
          <a:noFill/>
        </p:spPr>
        <p:txBody>
          <a:bodyPr wrap="square" rtlCol="0">
            <a:spAutoFit/>
          </a:bodyPr>
          <a:lstStyle/>
          <a:p>
            <a:pPr algn="just"/>
            <a:r>
              <a:rPr lang="en-GB" sz="2800" b="1" dirty="0">
                <a:solidFill>
                  <a:srgbClr val="00B050"/>
                </a:solidFill>
              </a:rPr>
              <a:t>We know as adults that a good bedtime routine is vital to promoting good sleep, and the same holds very true for children.</a:t>
            </a:r>
          </a:p>
          <a:p>
            <a:endParaRPr lang="en-GB" dirty="0"/>
          </a:p>
        </p:txBody>
      </p:sp>
      <p:pic>
        <p:nvPicPr>
          <p:cNvPr id="9" name="Picture 8">
            <a:extLst>
              <a:ext uri="{FF2B5EF4-FFF2-40B4-BE49-F238E27FC236}">
                <a16:creationId xmlns:a16="http://schemas.microsoft.com/office/drawing/2014/main" id="{B19A05B6-EC22-41BF-A1E3-55AFB350B366}"/>
              </a:ext>
            </a:extLst>
          </p:cNvPr>
          <p:cNvPicPr>
            <a:picLocks noChangeAspect="1"/>
          </p:cNvPicPr>
          <p:nvPr/>
        </p:nvPicPr>
        <p:blipFill>
          <a:blip r:embed="rId3"/>
          <a:stretch>
            <a:fillRect/>
          </a:stretch>
        </p:blipFill>
        <p:spPr>
          <a:xfrm>
            <a:off x="6862001" y="485349"/>
            <a:ext cx="1836616" cy="1883837"/>
          </a:xfrm>
          <a:prstGeom prst="rect">
            <a:avLst/>
          </a:prstGeom>
        </p:spPr>
      </p:pic>
    </p:spTree>
    <p:extLst>
      <p:ext uri="{BB962C8B-B14F-4D97-AF65-F5344CB8AC3E}">
        <p14:creationId xmlns:p14="http://schemas.microsoft.com/office/powerpoint/2010/main" val="934001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394662"/>
            <a:ext cx="5889732" cy="369332"/>
          </a:xfrm>
          <a:prstGeom prst="rect">
            <a:avLst/>
          </a:prstGeom>
          <a:solidFill>
            <a:srgbClr val="7030A0"/>
          </a:solidFill>
        </p:spPr>
        <p:txBody>
          <a:bodyPr wrap="square" rtlCol="0">
            <a:spAutoFit/>
          </a:bodyPr>
          <a:lstStyle/>
          <a:p>
            <a:pPr algn="ctr"/>
            <a:r>
              <a:rPr lang="en-GB" b="1" dirty="0">
                <a:solidFill>
                  <a:schemeClr val="bg1"/>
                </a:solidFill>
              </a:rPr>
              <a:t>Big Bed Time Read</a:t>
            </a:r>
          </a:p>
        </p:txBody>
      </p:sp>
      <p:sp>
        <p:nvSpPr>
          <p:cNvPr id="3" name="Title 1"/>
          <p:cNvSpPr txBox="1">
            <a:spLocks/>
          </p:cNvSpPr>
          <p:nvPr/>
        </p:nvSpPr>
        <p:spPr>
          <a:xfrm>
            <a:off x="467544" y="6150217"/>
            <a:ext cx="8196278" cy="519143"/>
          </a:xfrm>
          <a:prstGeom prst="rect">
            <a:avLst/>
          </a:prstGeom>
          <a:solidFill>
            <a:srgbClr val="E329A5"/>
          </a:solidFill>
        </p:spPr>
        <p:txBody>
          <a:bodyPr anchor="ctr">
            <a:noAutofit/>
          </a:bodyPr>
          <a:lstStyle>
            <a:lvl1pPr algn="l" defTabSz="914400" rtl="0" eaLnBrk="1" latinLnBrk="0" hangingPunct="1">
              <a:spcBef>
                <a:spcPct val="0"/>
              </a:spcBef>
              <a:buNone/>
              <a:defRPr sz="2000" b="1" kern="1200" baseline="0">
                <a:solidFill>
                  <a:schemeClr val="bg1"/>
                </a:solidFill>
                <a:latin typeface="+mj-lt"/>
                <a:ea typeface="+mj-ea"/>
                <a:cs typeface="+mj-cs"/>
              </a:defRPr>
            </a:lvl1pPr>
          </a:lstStyle>
          <a:p>
            <a:pPr algn="ctr"/>
            <a:r>
              <a:rPr lang="en-GB" sz="2400"/>
              <a:t>Getting Ready to Learn</a:t>
            </a:r>
            <a:endParaRPr lang="en-GB" sz="2400" dirty="0"/>
          </a:p>
        </p:txBody>
      </p:sp>
      <p:sp>
        <p:nvSpPr>
          <p:cNvPr id="5" name="Rectangle 4"/>
          <p:cNvSpPr/>
          <p:nvPr/>
        </p:nvSpPr>
        <p:spPr>
          <a:xfrm>
            <a:off x="546871" y="2432169"/>
            <a:ext cx="8086057" cy="3662541"/>
          </a:xfrm>
          <a:prstGeom prst="rect">
            <a:avLst/>
          </a:prstGeom>
        </p:spPr>
        <p:txBody>
          <a:bodyPr wrap="square">
            <a:spAutoFit/>
          </a:bodyPr>
          <a:lstStyle/>
          <a:p>
            <a:r>
              <a:rPr lang="en-GB" sz="2800" dirty="0">
                <a:solidFill>
                  <a:srgbClr val="002060"/>
                </a:solidFill>
              </a:rPr>
              <a:t>Too much stimulation just before bed can wake your child up again.  Instead, spending some time ‘winding down’ and doing some calmer activities, like reading can really help your child get a good night’s sleep.</a:t>
            </a:r>
          </a:p>
          <a:p>
            <a:endParaRPr lang="en-GB" sz="2800" dirty="0">
              <a:solidFill>
                <a:srgbClr val="002060"/>
              </a:solidFill>
            </a:endParaRPr>
          </a:p>
          <a:p>
            <a:r>
              <a:rPr lang="en-GB" sz="2800" dirty="0">
                <a:solidFill>
                  <a:srgbClr val="002060"/>
                </a:solidFill>
              </a:rPr>
              <a:t>Make sure your child is calm and ready for bed by having regular routines.</a:t>
            </a:r>
          </a:p>
          <a:p>
            <a:endParaRPr lang="en-GB" dirty="0"/>
          </a:p>
          <a:p>
            <a:r>
              <a:rPr lang="en-GB" i="1" dirty="0"/>
              <a:t>                                  Adapted from </a:t>
            </a:r>
            <a:r>
              <a:rPr lang="en-GB" b="1" i="1" dirty="0">
                <a:solidFill>
                  <a:srgbClr val="00CC00"/>
                </a:solidFill>
              </a:rPr>
              <a:t>Birth</a:t>
            </a:r>
            <a:r>
              <a:rPr lang="en-GB" b="1" i="1" dirty="0"/>
              <a:t> </a:t>
            </a:r>
            <a:r>
              <a:rPr lang="en-GB" b="1" i="1" dirty="0">
                <a:solidFill>
                  <a:srgbClr val="00CC00"/>
                </a:solidFill>
              </a:rPr>
              <a:t>to Five    </a:t>
            </a:r>
            <a:r>
              <a:rPr lang="en-GB" i="1" dirty="0"/>
              <a:t>Health and Social Care   page 89</a:t>
            </a:r>
            <a:endParaRPr lang="en-GB" dirty="0"/>
          </a:p>
        </p:txBody>
      </p:sp>
      <p:sp>
        <p:nvSpPr>
          <p:cNvPr id="6" name="TextBox 5"/>
          <p:cNvSpPr txBox="1"/>
          <p:nvPr/>
        </p:nvSpPr>
        <p:spPr>
          <a:xfrm>
            <a:off x="1324178" y="1244441"/>
            <a:ext cx="4320480" cy="769441"/>
          </a:xfrm>
          <a:prstGeom prst="rect">
            <a:avLst/>
          </a:prstGeom>
          <a:noFill/>
        </p:spPr>
        <p:txBody>
          <a:bodyPr wrap="square" rtlCol="0">
            <a:spAutoFit/>
          </a:bodyPr>
          <a:lstStyle/>
          <a:p>
            <a:r>
              <a:rPr lang="en-GB" sz="4400" b="1" dirty="0">
                <a:solidFill>
                  <a:srgbClr val="00B050"/>
                </a:solidFill>
              </a:rPr>
              <a:t>Bedtime Routines</a:t>
            </a:r>
          </a:p>
        </p:txBody>
      </p:sp>
      <p:pic>
        <p:nvPicPr>
          <p:cNvPr id="8" name="Picture 7">
            <a:extLst>
              <a:ext uri="{FF2B5EF4-FFF2-40B4-BE49-F238E27FC236}">
                <a16:creationId xmlns:a16="http://schemas.microsoft.com/office/drawing/2014/main" id="{E2CDE575-92CF-4BC2-9E05-E1F592CFD197}"/>
              </a:ext>
            </a:extLst>
          </p:cNvPr>
          <p:cNvPicPr>
            <a:picLocks noChangeAspect="1"/>
          </p:cNvPicPr>
          <p:nvPr/>
        </p:nvPicPr>
        <p:blipFill>
          <a:blip r:embed="rId3"/>
          <a:stretch>
            <a:fillRect/>
          </a:stretch>
        </p:blipFill>
        <p:spPr>
          <a:xfrm>
            <a:off x="6966060" y="302523"/>
            <a:ext cx="1836616" cy="1883837"/>
          </a:xfrm>
          <a:prstGeom prst="rect">
            <a:avLst/>
          </a:prstGeom>
        </p:spPr>
      </p:pic>
    </p:spTree>
    <p:extLst>
      <p:ext uri="{BB962C8B-B14F-4D97-AF65-F5344CB8AC3E}">
        <p14:creationId xmlns:p14="http://schemas.microsoft.com/office/powerpoint/2010/main" val="3808424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 calcmode="lin" valueType="num">
                                      <p:cBhvr>
                                        <p:cTn id="25"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26"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27" dur="500"/>
                                        <p:tgtEl>
                                          <p:spTgt spid="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5">
                                            <p:txEl>
                                              <p:pRg st="2" end="2"/>
                                            </p:txEl>
                                          </p:spTgt>
                                        </p:tgtEl>
                                        <p:attrNameLst>
                                          <p:attrName>style.visibility</p:attrName>
                                        </p:attrNameLst>
                                      </p:cBhvr>
                                      <p:to>
                                        <p:strVal val="visible"/>
                                      </p:to>
                                    </p:set>
                                    <p:anim calcmode="lin" valueType="num">
                                      <p:cBhvr>
                                        <p:cTn id="32"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33"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34" dur="500"/>
                                        <p:tgtEl>
                                          <p:spTgt spid="5">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nodeType="clickEffect">
                                  <p:stCondLst>
                                    <p:cond delay="0"/>
                                  </p:stCondLst>
                                  <p:childTnLst>
                                    <p:set>
                                      <p:cBhvr>
                                        <p:cTn id="38" dur="1" fill="hold">
                                          <p:stCondLst>
                                            <p:cond delay="0"/>
                                          </p:stCondLst>
                                        </p:cTn>
                                        <p:tgtEl>
                                          <p:spTgt spid="5">
                                            <p:txEl>
                                              <p:pRg st="4" end="4"/>
                                            </p:txEl>
                                          </p:spTgt>
                                        </p:tgtEl>
                                        <p:attrNameLst>
                                          <p:attrName>style.visibility</p:attrName>
                                        </p:attrNameLst>
                                      </p:cBhvr>
                                      <p:to>
                                        <p:strVal val="visible"/>
                                      </p:to>
                                    </p:set>
                                    <p:anim calcmode="lin" valueType="num">
                                      <p:cBhvr>
                                        <p:cTn id="39"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40"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41"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69239" y="2139122"/>
            <a:ext cx="7992888" cy="3721968"/>
          </a:xfrm>
        </p:spPr>
        <p:txBody>
          <a:bodyPr>
            <a:normAutofit fontScale="85000" lnSpcReduction="20000"/>
          </a:bodyPr>
          <a:lstStyle/>
          <a:p>
            <a:pPr marL="457200" indent="-457200" algn="l">
              <a:lnSpc>
                <a:spcPct val="120000"/>
              </a:lnSpc>
              <a:buFont typeface="Arial" panose="020B0604020202020204" pitchFamily="34" charset="0"/>
              <a:buChar char="•"/>
            </a:pPr>
            <a:r>
              <a:rPr lang="en-GB" altLang="en-US" sz="2600" dirty="0">
                <a:solidFill>
                  <a:srgbClr val="002060"/>
                </a:solidFill>
              </a:rPr>
              <a:t>To explore the vital role that books, and being read to regularly play in your child’s development</a:t>
            </a:r>
          </a:p>
          <a:p>
            <a:pPr marL="457200" indent="-457200" algn="l">
              <a:buFont typeface="Arial" panose="020B0604020202020204" pitchFamily="34" charset="0"/>
              <a:buChar char="•"/>
            </a:pPr>
            <a:endParaRPr lang="en-GB" altLang="en-US" sz="2600" dirty="0">
              <a:solidFill>
                <a:srgbClr val="002060"/>
              </a:solidFill>
            </a:endParaRPr>
          </a:p>
          <a:p>
            <a:pPr marL="457200" indent="-457200" algn="l">
              <a:lnSpc>
                <a:spcPct val="120000"/>
              </a:lnSpc>
              <a:buFont typeface="Arial" panose="020B0604020202020204" pitchFamily="34" charset="0"/>
              <a:buChar char="•"/>
            </a:pPr>
            <a:r>
              <a:rPr lang="en-GB" altLang="en-US" sz="2600" dirty="0">
                <a:solidFill>
                  <a:srgbClr val="002060"/>
                </a:solidFill>
              </a:rPr>
              <a:t>To highlight the importance of parental involvement in reading to their young children and in setting regular bedtime routines</a:t>
            </a:r>
          </a:p>
          <a:p>
            <a:pPr algn="l"/>
            <a:endParaRPr lang="en-GB" altLang="en-US" sz="2800" dirty="0">
              <a:solidFill>
                <a:srgbClr val="002060"/>
              </a:solidFill>
            </a:endParaRPr>
          </a:p>
          <a:p>
            <a:pPr marL="457200" indent="-457200" algn="l">
              <a:buFont typeface="Arial" panose="020B0604020202020204" pitchFamily="34" charset="0"/>
              <a:buChar char="•"/>
            </a:pPr>
            <a:r>
              <a:rPr lang="en-GB" altLang="en-US" sz="2600" dirty="0">
                <a:solidFill>
                  <a:srgbClr val="002060"/>
                </a:solidFill>
              </a:rPr>
              <a:t>To share ideas about how to enjoy a book with your child</a:t>
            </a:r>
          </a:p>
          <a:p>
            <a:pPr marL="285750" indent="-285750" algn="l">
              <a:buFont typeface="Arial" panose="020B0604020202020204" pitchFamily="34" charset="0"/>
              <a:buChar char="•"/>
            </a:pPr>
            <a:endParaRPr lang="en-GB" altLang="en-US" sz="1400" dirty="0">
              <a:solidFill>
                <a:srgbClr val="002060"/>
              </a:solidFill>
            </a:endParaRPr>
          </a:p>
          <a:p>
            <a:pPr marL="285750" indent="-285750" algn="l">
              <a:buFont typeface="Arial" panose="020B0604020202020204" pitchFamily="34" charset="0"/>
              <a:buChar char="•"/>
            </a:pPr>
            <a:endParaRPr lang="en-GB" altLang="en-US" sz="1400" dirty="0">
              <a:solidFill>
                <a:srgbClr val="002060"/>
              </a:solidFill>
            </a:endParaRPr>
          </a:p>
          <a:p>
            <a:pPr marL="457200" indent="-457200" algn="l">
              <a:lnSpc>
                <a:spcPct val="120000"/>
              </a:lnSpc>
              <a:buFont typeface="Arial" panose="020B0604020202020204" pitchFamily="34" charset="0"/>
              <a:buChar char="•"/>
            </a:pPr>
            <a:r>
              <a:rPr lang="en-GB" altLang="en-US" sz="2600" dirty="0">
                <a:solidFill>
                  <a:srgbClr val="002060"/>
                </a:solidFill>
              </a:rPr>
              <a:t>To give further ideas about how to best support your child’s language development</a:t>
            </a:r>
          </a:p>
          <a:p>
            <a:endParaRPr lang="en-GB" sz="2600" dirty="0"/>
          </a:p>
          <a:p>
            <a:pPr algn="l"/>
            <a:endParaRPr lang="en-GB" altLang="en-US" sz="2600" dirty="0">
              <a:solidFill>
                <a:srgbClr val="002060"/>
              </a:solidFill>
            </a:endParaRPr>
          </a:p>
          <a:p>
            <a:endParaRPr lang="en-GB" sz="2600" dirty="0"/>
          </a:p>
        </p:txBody>
      </p:sp>
      <p:sp>
        <p:nvSpPr>
          <p:cNvPr id="5" name="TextBox 4"/>
          <p:cNvSpPr txBox="1"/>
          <p:nvPr/>
        </p:nvSpPr>
        <p:spPr>
          <a:xfrm>
            <a:off x="683568" y="391956"/>
            <a:ext cx="5788367" cy="369332"/>
          </a:xfrm>
          <a:prstGeom prst="rect">
            <a:avLst/>
          </a:prstGeom>
          <a:solidFill>
            <a:srgbClr val="7030A0"/>
          </a:solidFill>
        </p:spPr>
        <p:txBody>
          <a:bodyPr wrap="square" rtlCol="0">
            <a:spAutoFit/>
          </a:bodyPr>
          <a:lstStyle/>
          <a:p>
            <a:pPr algn="ctr"/>
            <a:r>
              <a:rPr lang="en-GB" b="1" dirty="0">
                <a:solidFill>
                  <a:schemeClr val="bg1"/>
                </a:solidFill>
              </a:rPr>
              <a:t>Big Bedtime Read</a:t>
            </a:r>
          </a:p>
        </p:txBody>
      </p:sp>
      <p:sp>
        <p:nvSpPr>
          <p:cNvPr id="7" name="Title 1"/>
          <p:cNvSpPr txBox="1">
            <a:spLocks/>
          </p:cNvSpPr>
          <p:nvPr/>
        </p:nvSpPr>
        <p:spPr>
          <a:xfrm>
            <a:off x="467544" y="6150217"/>
            <a:ext cx="8196278" cy="519143"/>
          </a:xfrm>
          <a:prstGeom prst="rect">
            <a:avLst/>
          </a:prstGeom>
          <a:solidFill>
            <a:srgbClr val="E329A5"/>
          </a:solidFill>
        </p:spPr>
        <p:txBody>
          <a:bodyPr anchor="ctr">
            <a:noAutofit/>
          </a:bodyPr>
          <a:lstStyle>
            <a:lvl1pPr algn="l" defTabSz="914400" rtl="0" eaLnBrk="1" latinLnBrk="0" hangingPunct="1">
              <a:spcBef>
                <a:spcPct val="0"/>
              </a:spcBef>
              <a:buNone/>
              <a:defRPr sz="2000" b="1" kern="1200" baseline="0">
                <a:solidFill>
                  <a:schemeClr val="bg1"/>
                </a:solidFill>
                <a:latin typeface="+mj-lt"/>
                <a:ea typeface="+mj-ea"/>
                <a:cs typeface="+mj-cs"/>
              </a:defRPr>
            </a:lvl1pPr>
          </a:lstStyle>
          <a:p>
            <a:pPr algn="ctr"/>
            <a:r>
              <a:rPr lang="en-GB" sz="2400"/>
              <a:t>Getting Ready to Learn</a:t>
            </a:r>
            <a:endParaRPr lang="en-GB" sz="2400" dirty="0"/>
          </a:p>
        </p:txBody>
      </p:sp>
      <p:sp>
        <p:nvSpPr>
          <p:cNvPr id="8" name="TextBox 7"/>
          <p:cNvSpPr txBox="1"/>
          <p:nvPr/>
        </p:nvSpPr>
        <p:spPr>
          <a:xfrm>
            <a:off x="899592" y="1203920"/>
            <a:ext cx="4536504" cy="584775"/>
          </a:xfrm>
          <a:prstGeom prst="rect">
            <a:avLst/>
          </a:prstGeom>
          <a:noFill/>
        </p:spPr>
        <p:txBody>
          <a:bodyPr wrap="square" rtlCol="0">
            <a:spAutoFit/>
          </a:bodyPr>
          <a:lstStyle/>
          <a:p>
            <a:r>
              <a:rPr lang="en-GB" sz="3200" b="1" dirty="0">
                <a:solidFill>
                  <a:srgbClr val="00B050"/>
                </a:solidFill>
              </a:rPr>
              <a:t>Aims of this </a:t>
            </a:r>
            <a:r>
              <a:rPr lang="en-GB" sz="3200" b="1" dirty="0" err="1">
                <a:solidFill>
                  <a:srgbClr val="00B050"/>
                </a:solidFill>
              </a:rPr>
              <a:t>powerpoint</a:t>
            </a:r>
            <a:r>
              <a:rPr lang="en-GB" sz="3200" b="1" dirty="0">
                <a:solidFill>
                  <a:srgbClr val="00B050"/>
                </a:solidFill>
              </a:rPr>
              <a:t>:</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38204" y="391956"/>
            <a:ext cx="1556792" cy="1556792"/>
          </a:xfrm>
          <a:prstGeom prst="rect">
            <a:avLst/>
          </a:prstGeom>
        </p:spPr>
      </p:pic>
    </p:spTree>
    <p:extLst>
      <p:ext uri="{BB962C8B-B14F-4D97-AF65-F5344CB8AC3E}">
        <p14:creationId xmlns:p14="http://schemas.microsoft.com/office/powerpoint/2010/main" val="2622210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p:cTn id="25"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27" dur="500"/>
                                        <p:tgtEl>
                                          <p:spTgt spid="3">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 calcmode="lin" valueType="num">
                                      <p:cBhvr>
                                        <p:cTn id="32"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3"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4" dur="500"/>
                                        <p:tgtEl>
                                          <p:spTgt spid="3">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p:cTn id="39"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0"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41" dur="500"/>
                                        <p:tgtEl>
                                          <p:spTgt spid="3">
                                            <p:txEl>
                                              <p:pRg st="4" end="4"/>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nodeType="click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 calcmode="lin" valueType="num">
                                      <p:cBhvr>
                                        <p:cTn id="46"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47"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4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1334" y="307296"/>
            <a:ext cx="5889732" cy="369332"/>
          </a:xfrm>
          <a:prstGeom prst="rect">
            <a:avLst/>
          </a:prstGeom>
          <a:solidFill>
            <a:srgbClr val="7030A0"/>
          </a:solidFill>
        </p:spPr>
        <p:txBody>
          <a:bodyPr wrap="square" rtlCol="0">
            <a:spAutoFit/>
          </a:bodyPr>
          <a:lstStyle/>
          <a:p>
            <a:pPr algn="ctr"/>
            <a:r>
              <a:rPr lang="en-GB" b="1" dirty="0">
                <a:solidFill>
                  <a:schemeClr val="bg1"/>
                </a:solidFill>
              </a:rPr>
              <a:t>Big Bed Time Read</a:t>
            </a:r>
          </a:p>
        </p:txBody>
      </p:sp>
      <p:sp>
        <p:nvSpPr>
          <p:cNvPr id="5" name="TextBox 4"/>
          <p:cNvSpPr txBox="1"/>
          <p:nvPr/>
        </p:nvSpPr>
        <p:spPr>
          <a:xfrm>
            <a:off x="581334" y="915804"/>
            <a:ext cx="7070620" cy="954107"/>
          </a:xfrm>
          <a:prstGeom prst="rect">
            <a:avLst/>
          </a:prstGeom>
          <a:noFill/>
        </p:spPr>
        <p:txBody>
          <a:bodyPr wrap="square" rtlCol="0">
            <a:spAutoFit/>
          </a:bodyPr>
          <a:lstStyle/>
          <a:p>
            <a:r>
              <a:rPr lang="en-GB" sz="2800" b="1" dirty="0">
                <a:solidFill>
                  <a:srgbClr val="00B050"/>
                </a:solidFill>
              </a:rPr>
              <a:t>An example of a routine </a:t>
            </a:r>
            <a:r>
              <a:rPr lang="en-GB" sz="2800" b="1" i="1" dirty="0">
                <a:solidFill>
                  <a:srgbClr val="00B050"/>
                </a:solidFill>
              </a:rPr>
              <a:t>could</a:t>
            </a:r>
            <a:r>
              <a:rPr lang="en-GB" sz="2800" b="1" dirty="0">
                <a:solidFill>
                  <a:srgbClr val="00B050"/>
                </a:solidFill>
              </a:rPr>
              <a:t> be:</a:t>
            </a:r>
          </a:p>
          <a:p>
            <a:endParaRPr lang="en-GB" sz="2800" b="1" dirty="0">
              <a:solidFill>
                <a:srgbClr val="00B050"/>
              </a:solidFill>
            </a:endParaRPr>
          </a:p>
        </p:txBody>
      </p:sp>
      <p:sp>
        <p:nvSpPr>
          <p:cNvPr id="6" name="TextBox 5"/>
          <p:cNvSpPr txBox="1"/>
          <p:nvPr/>
        </p:nvSpPr>
        <p:spPr>
          <a:xfrm>
            <a:off x="667009" y="1575788"/>
            <a:ext cx="6899270" cy="5509200"/>
          </a:xfrm>
          <a:prstGeom prst="rect">
            <a:avLst/>
          </a:prstGeom>
          <a:noFill/>
        </p:spPr>
        <p:txBody>
          <a:bodyPr wrap="square" rtlCol="0">
            <a:spAutoFit/>
          </a:bodyPr>
          <a:lstStyle/>
          <a:p>
            <a:pPr marL="457200" indent="-457200">
              <a:lnSpc>
                <a:spcPct val="150000"/>
              </a:lnSpc>
              <a:spcBef>
                <a:spcPts val="600"/>
              </a:spcBef>
              <a:buFont typeface="Arial" panose="020B0604020202020204" pitchFamily="34" charset="0"/>
              <a:buChar char="•"/>
            </a:pPr>
            <a:r>
              <a:rPr lang="en-GB" sz="2800" dirty="0">
                <a:solidFill>
                  <a:srgbClr val="002060"/>
                </a:solidFill>
              </a:rPr>
              <a:t>have a bath</a:t>
            </a:r>
          </a:p>
          <a:p>
            <a:pPr marL="457200" indent="-457200">
              <a:lnSpc>
                <a:spcPct val="150000"/>
              </a:lnSpc>
              <a:spcBef>
                <a:spcPts val="600"/>
              </a:spcBef>
              <a:buFont typeface="Arial" panose="020B0604020202020204" pitchFamily="34" charset="0"/>
              <a:buChar char="•"/>
            </a:pPr>
            <a:r>
              <a:rPr lang="en-GB" sz="2800" dirty="0">
                <a:solidFill>
                  <a:srgbClr val="002060"/>
                </a:solidFill>
              </a:rPr>
              <a:t>put on your PJs for bed</a:t>
            </a:r>
          </a:p>
          <a:p>
            <a:pPr marL="457200" indent="-457200">
              <a:lnSpc>
                <a:spcPct val="150000"/>
              </a:lnSpc>
              <a:spcBef>
                <a:spcPts val="600"/>
              </a:spcBef>
              <a:buFont typeface="Arial" panose="020B0604020202020204" pitchFamily="34" charset="0"/>
              <a:buChar char="•"/>
            </a:pPr>
            <a:r>
              <a:rPr lang="en-GB" sz="2800" dirty="0">
                <a:solidFill>
                  <a:srgbClr val="002060"/>
                </a:solidFill>
              </a:rPr>
              <a:t>have supper or a milky drink</a:t>
            </a:r>
          </a:p>
          <a:p>
            <a:pPr marL="457200" indent="-457200">
              <a:lnSpc>
                <a:spcPct val="150000"/>
              </a:lnSpc>
              <a:spcBef>
                <a:spcPts val="600"/>
              </a:spcBef>
              <a:buFont typeface="Arial" panose="020B0604020202020204" pitchFamily="34" charset="0"/>
              <a:buChar char="•"/>
            </a:pPr>
            <a:r>
              <a:rPr lang="en-GB" sz="2800" dirty="0">
                <a:solidFill>
                  <a:srgbClr val="002060"/>
                </a:solidFill>
              </a:rPr>
              <a:t>brush your teeth</a:t>
            </a:r>
          </a:p>
          <a:p>
            <a:pPr marL="457200" indent="-457200">
              <a:lnSpc>
                <a:spcPct val="150000"/>
              </a:lnSpc>
              <a:spcBef>
                <a:spcPts val="600"/>
              </a:spcBef>
              <a:buFont typeface="Arial" panose="020B0604020202020204" pitchFamily="34" charset="0"/>
              <a:buChar char="•"/>
            </a:pPr>
            <a:r>
              <a:rPr lang="en-GB" sz="2800" dirty="0">
                <a:solidFill>
                  <a:srgbClr val="002060"/>
                </a:solidFill>
              </a:rPr>
              <a:t>get into bed</a:t>
            </a:r>
          </a:p>
          <a:p>
            <a:pPr marL="457200" indent="-457200">
              <a:lnSpc>
                <a:spcPct val="150000"/>
              </a:lnSpc>
              <a:spcBef>
                <a:spcPts val="600"/>
              </a:spcBef>
              <a:buFont typeface="Arial" panose="020B0604020202020204" pitchFamily="34" charset="0"/>
              <a:buChar char="•"/>
            </a:pPr>
            <a:r>
              <a:rPr lang="en-GB" sz="2800" dirty="0">
                <a:solidFill>
                  <a:srgbClr val="002060"/>
                </a:solidFill>
              </a:rPr>
              <a:t>share a bedtime story</a:t>
            </a:r>
          </a:p>
          <a:p>
            <a:pPr marL="457200" indent="-457200">
              <a:lnSpc>
                <a:spcPct val="150000"/>
              </a:lnSpc>
              <a:spcBef>
                <a:spcPts val="600"/>
              </a:spcBef>
              <a:buFont typeface="Arial" panose="020B0604020202020204" pitchFamily="34" charset="0"/>
              <a:buChar char="•"/>
            </a:pPr>
            <a:r>
              <a:rPr lang="en-GB" sz="2800" dirty="0">
                <a:solidFill>
                  <a:srgbClr val="002060"/>
                </a:solidFill>
              </a:rPr>
              <a:t>have a goodnight kiss and a cuddle</a:t>
            </a:r>
          </a:p>
          <a:p>
            <a:endParaRPr lang="en-GB" sz="2800" dirty="0">
              <a:solidFill>
                <a:srgbClr val="002060"/>
              </a:solidFill>
            </a:endParaRPr>
          </a:p>
        </p:txBody>
      </p:sp>
      <p:pic>
        <p:nvPicPr>
          <p:cNvPr id="7" name="Picture 6">
            <a:extLst>
              <a:ext uri="{FF2B5EF4-FFF2-40B4-BE49-F238E27FC236}">
                <a16:creationId xmlns:a16="http://schemas.microsoft.com/office/drawing/2014/main" id="{1A0752B8-19F2-47CB-970C-24449CD4CF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76614" y="1575788"/>
            <a:ext cx="1040030" cy="831731"/>
          </a:xfrm>
          <a:prstGeom prst="rect">
            <a:avLst/>
          </a:prstGeom>
        </p:spPr>
      </p:pic>
      <p:pic>
        <p:nvPicPr>
          <p:cNvPr id="8" name="Picture 7">
            <a:extLst>
              <a:ext uri="{FF2B5EF4-FFF2-40B4-BE49-F238E27FC236}">
                <a16:creationId xmlns:a16="http://schemas.microsoft.com/office/drawing/2014/main" id="{6487800D-0007-4BCA-B485-38C44A72EB0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4228894" y="2109087"/>
            <a:ext cx="1203606" cy="1203606"/>
          </a:xfrm>
          <a:prstGeom prst="rect">
            <a:avLst/>
          </a:prstGeom>
        </p:spPr>
      </p:pic>
      <p:pic>
        <p:nvPicPr>
          <p:cNvPr id="9" name="Picture 8">
            <a:extLst>
              <a:ext uri="{FF2B5EF4-FFF2-40B4-BE49-F238E27FC236}">
                <a16:creationId xmlns:a16="http://schemas.microsoft.com/office/drawing/2014/main" id="{22F0A71B-1160-4632-BB71-1723468E33A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39357" y="3024946"/>
            <a:ext cx="924905" cy="813499"/>
          </a:xfrm>
          <a:prstGeom prst="rect">
            <a:avLst/>
          </a:prstGeom>
        </p:spPr>
      </p:pic>
      <p:pic>
        <p:nvPicPr>
          <p:cNvPr id="10" name="Picture 9">
            <a:extLst>
              <a:ext uri="{FF2B5EF4-FFF2-40B4-BE49-F238E27FC236}">
                <a16:creationId xmlns:a16="http://schemas.microsoft.com/office/drawing/2014/main" id="{1E013D6E-D75E-452A-8042-3474E0F257E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88149" y="3779068"/>
            <a:ext cx="698381" cy="698381"/>
          </a:xfrm>
          <a:prstGeom prst="rect">
            <a:avLst/>
          </a:prstGeom>
        </p:spPr>
      </p:pic>
      <p:pic>
        <p:nvPicPr>
          <p:cNvPr id="11" name="Picture 10">
            <a:extLst>
              <a:ext uri="{FF2B5EF4-FFF2-40B4-BE49-F238E27FC236}">
                <a16:creationId xmlns:a16="http://schemas.microsoft.com/office/drawing/2014/main" id="{052BEBBF-45AB-47E2-846A-ADBDE2D0A35C}"/>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23155" b="9443"/>
          <a:stretch/>
        </p:blipFill>
        <p:spPr>
          <a:xfrm>
            <a:off x="4623516" y="5081096"/>
            <a:ext cx="924905" cy="871646"/>
          </a:xfrm>
          <a:prstGeom prst="rect">
            <a:avLst/>
          </a:prstGeom>
        </p:spPr>
      </p:pic>
      <p:pic>
        <p:nvPicPr>
          <p:cNvPr id="12" name="Picture 11">
            <a:extLst>
              <a:ext uri="{FF2B5EF4-FFF2-40B4-BE49-F238E27FC236}">
                <a16:creationId xmlns:a16="http://schemas.microsoft.com/office/drawing/2014/main" id="{52E01A82-48E7-4E68-BD08-2C9E50D54C31}"/>
              </a:ext>
            </a:extLst>
          </p:cNvPr>
          <p:cNvPicPr>
            <a:picLocks noChangeAspect="1"/>
          </p:cNvPicPr>
          <p:nvPr/>
        </p:nvPicPr>
        <p:blipFill>
          <a:blip r:embed="rId8"/>
          <a:stretch>
            <a:fillRect/>
          </a:stretch>
        </p:blipFill>
        <p:spPr>
          <a:xfrm>
            <a:off x="7116210" y="189399"/>
            <a:ext cx="1638388" cy="1680512"/>
          </a:xfrm>
          <a:prstGeom prst="rect">
            <a:avLst/>
          </a:prstGeom>
        </p:spPr>
      </p:pic>
      <p:pic>
        <p:nvPicPr>
          <p:cNvPr id="14" name="Picture 13" descr="A picture containing drawing, bed, sign&#10;&#10;Description automatically generated">
            <a:extLst>
              <a:ext uri="{FF2B5EF4-FFF2-40B4-BE49-F238E27FC236}">
                <a16:creationId xmlns:a16="http://schemas.microsoft.com/office/drawing/2014/main" id="{E07A15CD-3E9F-4AE5-BCD0-2FDA0D0B27C4}"/>
              </a:ext>
            </a:extLst>
          </p:cNvPr>
          <p:cNvPicPr>
            <a:picLocks noChangeAspect="1"/>
          </p:cNvPicPr>
          <p:nvPr/>
        </p:nvPicPr>
        <p:blipFill>
          <a:blip r:embed="rId9" cstate="print">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3127444" y="4708847"/>
            <a:ext cx="989200" cy="558486"/>
          </a:xfrm>
          <a:prstGeom prst="rect">
            <a:avLst/>
          </a:prstGeom>
        </p:spPr>
      </p:pic>
      <p:pic>
        <p:nvPicPr>
          <p:cNvPr id="16" name="Picture 15" descr="A picture containing drawing&#10;&#10;Description automatically generated">
            <a:extLst>
              <a:ext uri="{FF2B5EF4-FFF2-40B4-BE49-F238E27FC236}">
                <a16:creationId xmlns:a16="http://schemas.microsoft.com/office/drawing/2014/main" id="{AE7AE724-8582-402E-B851-13FD68C44D7B}"/>
              </a:ext>
            </a:extLst>
          </p:cNvPr>
          <p:cNvPicPr>
            <a:picLocks noChangeAspect="1"/>
          </p:cNvPicPr>
          <p:nvPr/>
        </p:nvPicPr>
        <p:blipFill>
          <a:blip r:embed="rId11" cstate="print">
            <a:extLst>
              <a:ext uri="{28A0092B-C50C-407E-A947-70E740481C1C}">
                <a14:useLocalDpi xmlns:a14="http://schemas.microsoft.com/office/drawing/2010/main" val="0"/>
              </a:ext>
              <a:ext uri="{837473B0-CC2E-450A-ABE3-18F120FF3D39}">
                <a1611:picAttrSrcUrl xmlns:a1611="http://schemas.microsoft.com/office/drawing/2016/11/main" r:id="rId12"/>
              </a:ext>
            </a:extLst>
          </a:blip>
          <a:stretch>
            <a:fillRect/>
          </a:stretch>
        </p:blipFill>
        <p:spPr>
          <a:xfrm>
            <a:off x="6372200" y="5661248"/>
            <a:ext cx="914400" cy="896112"/>
          </a:xfrm>
          <a:prstGeom prst="rect">
            <a:avLst/>
          </a:prstGeom>
        </p:spPr>
      </p:pic>
    </p:spTree>
    <p:extLst>
      <p:ext uri="{BB962C8B-B14F-4D97-AF65-F5344CB8AC3E}">
        <p14:creationId xmlns:p14="http://schemas.microsoft.com/office/powerpoint/2010/main" val="2699080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 calcmode="lin" valueType="num">
                                      <p:cBhvr>
                                        <p:cTn id="25"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26"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27" dur="1000" fill="hold"/>
                                        <p:tgtEl>
                                          <p:spTgt spid="6">
                                            <p:txEl>
                                              <p:pRg st="0" end="0"/>
                                            </p:txEl>
                                          </p:spTgt>
                                        </p:tgtEl>
                                        <p:attrNameLst>
                                          <p:attrName>style.rotation</p:attrName>
                                        </p:attrNameLst>
                                      </p:cBhvr>
                                      <p:tavLst>
                                        <p:tav tm="0">
                                          <p:val>
                                            <p:fltVal val="90"/>
                                          </p:val>
                                        </p:tav>
                                        <p:tav tm="100000">
                                          <p:val>
                                            <p:fltVal val="0"/>
                                          </p:val>
                                        </p:tav>
                                      </p:tavLst>
                                    </p:anim>
                                    <p:animEffect transition="in" filter="fade">
                                      <p:cBhvr>
                                        <p:cTn id="28" dur="1000"/>
                                        <p:tgtEl>
                                          <p:spTgt spid="6">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p:cTn id="33" dur="500" fill="hold"/>
                                        <p:tgtEl>
                                          <p:spTgt spid="7"/>
                                        </p:tgtEl>
                                        <p:attrNameLst>
                                          <p:attrName>ppt_w</p:attrName>
                                        </p:attrNameLst>
                                      </p:cBhvr>
                                      <p:tavLst>
                                        <p:tav tm="0">
                                          <p:val>
                                            <p:fltVal val="0"/>
                                          </p:val>
                                        </p:tav>
                                        <p:tav tm="100000">
                                          <p:val>
                                            <p:strVal val="#ppt_w"/>
                                          </p:val>
                                        </p:tav>
                                      </p:tavLst>
                                    </p:anim>
                                    <p:anim calcmode="lin" valueType="num">
                                      <p:cBhvr>
                                        <p:cTn id="34" dur="500" fill="hold"/>
                                        <p:tgtEl>
                                          <p:spTgt spid="7"/>
                                        </p:tgtEl>
                                        <p:attrNameLst>
                                          <p:attrName>ppt_h</p:attrName>
                                        </p:attrNameLst>
                                      </p:cBhvr>
                                      <p:tavLst>
                                        <p:tav tm="0">
                                          <p:val>
                                            <p:fltVal val="0"/>
                                          </p:val>
                                        </p:tav>
                                        <p:tav tm="100000">
                                          <p:val>
                                            <p:strVal val="#ppt_h"/>
                                          </p:val>
                                        </p:tav>
                                      </p:tavLst>
                                    </p:anim>
                                    <p:animEffect transition="in" filter="fade">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31" presetClass="entr" presetSubtype="0" fill="hold" nodeType="clickEffect">
                                  <p:stCondLst>
                                    <p:cond delay="0"/>
                                  </p:stCondLst>
                                  <p:childTnLst>
                                    <p:set>
                                      <p:cBhvr>
                                        <p:cTn id="39" dur="1" fill="hold">
                                          <p:stCondLst>
                                            <p:cond delay="0"/>
                                          </p:stCondLst>
                                        </p:cTn>
                                        <p:tgtEl>
                                          <p:spTgt spid="6">
                                            <p:txEl>
                                              <p:pRg st="1" end="1"/>
                                            </p:txEl>
                                          </p:spTgt>
                                        </p:tgtEl>
                                        <p:attrNameLst>
                                          <p:attrName>style.visibility</p:attrName>
                                        </p:attrNameLst>
                                      </p:cBhvr>
                                      <p:to>
                                        <p:strVal val="visible"/>
                                      </p:to>
                                    </p:set>
                                    <p:anim calcmode="lin" valueType="num">
                                      <p:cBhvr>
                                        <p:cTn id="40" dur="1000" fill="hold"/>
                                        <p:tgtEl>
                                          <p:spTgt spid="6">
                                            <p:txEl>
                                              <p:pRg st="1" end="1"/>
                                            </p:txEl>
                                          </p:spTgt>
                                        </p:tgtEl>
                                        <p:attrNameLst>
                                          <p:attrName>ppt_w</p:attrName>
                                        </p:attrNameLst>
                                      </p:cBhvr>
                                      <p:tavLst>
                                        <p:tav tm="0">
                                          <p:val>
                                            <p:fltVal val="0"/>
                                          </p:val>
                                        </p:tav>
                                        <p:tav tm="100000">
                                          <p:val>
                                            <p:strVal val="#ppt_w"/>
                                          </p:val>
                                        </p:tav>
                                      </p:tavLst>
                                    </p:anim>
                                    <p:anim calcmode="lin" valueType="num">
                                      <p:cBhvr>
                                        <p:cTn id="41" dur="1000" fill="hold"/>
                                        <p:tgtEl>
                                          <p:spTgt spid="6">
                                            <p:txEl>
                                              <p:pRg st="1" end="1"/>
                                            </p:txEl>
                                          </p:spTgt>
                                        </p:tgtEl>
                                        <p:attrNameLst>
                                          <p:attrName>ppt_h</p:attrName>
                                        </p:attrNameLst>
                                      </p:cBhvr>
                                      <p:tavLst>
                                        <p:tav tm="0">
                                          <p:val>
                                            <p:fltVal val="0"/>
                                          </p:val>
                                        </p:tav>
                                        <p:tav tm="100000">
                                          <p:val>
                                            <p:strVal val="#ppt_h"/>
                                          </p:val>
                                        </p:tav>
                                      </p:tavLst>
                                    </p:anim>
                                    <p:anim calcmode="lin" valueType="num">
                                      <p:cBhvr>
                                        <p:cTn id="42" dur="1000" fill="hold"/>
                                        <p:tgtEl>
                                          <p:spTgt spid="6">
                                            <p:txEl>
                                              <p:pRg st="1" end="1"/>
                                            </p:txEl>
                                          </p:spTgt>
                                        </p:tgtEl>
                                        <p:attrNameLst>
                                          <p:attrName>style.rotation</p:attrName>
                                        </p:attrNameLst>
                                      </p:cBhvr>
                                      <p:tavLst>
                                        <p:tav tm="0">
                                          <p:val>
                                            <p:fltVal val="90"/>
                                          </p:val>
                                        </p:tav>
                                        <p:tav tm="100000">
                                          <p:val>
                                            <p:fltVal val="0"/>
                                          </p:val>
                                        </p:tav>
                                      </p:tavLst>
                                    </p:anim>
                                    <p:animEffect transition="in" filter="fade">
                                      <p:cBhvr>
                                        <p:cTn id="43" dur="1000"/>
                                        <p:tgtEl>
                                          <p:spTgt spid="6">
                                            <p:txEl>
                                              <p:pRg st="1" end="1"/>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nodeType="clickEffect">
                                  <p:stCondLst>
                                    <p:cond delay="0"/>
                                  </p:stCondLst>
                                  <p:childTnLst>
                                    <p:set>
                                      <p:cBhvr>
                                        <p:cTn id="47" dur="1" fill="hold">
                                          <p:stCondLst>
                                            <p:cond delay="0"/>
                                          </p:stCondLst>
                                        </p:cTn>
                                        <p:tgtEl>
                                          <p:spTgt spid="8"/>
                                        </p:tgtEl>
                                        <p:attrNameLst>
                                          <p:attrName>style.visibility</p:attrName>
                                        </p:attrNameLst>
                                      </p:cBhvr>
                                      <p:to>
                                        <p:strVal val="visible"/>
                                      </p:to>
                                    </p:set>
                                    <p:anim calcmode="lin" valueType="num">
                                      <p:cBhvr>
                                        <p:cTn id="48" dur="500" fill="hold"/>
                                        <p:tgtEl>
                                          <p:spTgt spid="8"/>
                                        </p:tgtEl>
                                        <p:attrNameLst>
                                          <p:attrName>ppt_w</p:attrName>
                                        </p:attrNameLst>
                                      </p:cBhvr>
                                      <p:tavLst>
                                        <p:tav tm="0">
                                          <p:val>
                                            <p:fltVal val="0"/>
                                          </p:val>
                                        </p:tav>
                                        <p:tav tm="100000">
                                          <p:val>
                                            <p:strVal val="#ppt_w"/>
                                          </p:val>
                                        </p:tav>
                                      </p:tavLst>
                                    </p:anim>
                                    <p:anim calcmode="lin" valueType="num">
                                      <p:cBhvr>
                                        <p:cTn id="49" dur="500" fill="hold"/>
                                        <p:tgtEl>
                                          <p:spTgt spid="8"/>
                                        </p:tgtEl>
                                        <p:attrNameLst>
                                          <p:attrName>ppt_h</p:attrName>
                                        </p:attrNameLst>
                                      </p:cBhvr>
                                      <p:tavLst>
                                        <p:tav tm="0">
                                          <p:val>
                                            <p:fltVal val="0"/>
                                          </p:val>
                                        </p:tav>
                                        <p:tav tm="100000">
                                          <p:val>
                                            <p:strVal val="#ppt_h"/>
                                          </p:val>
                                        </p:tav>
                                      </p:tavLst>
                                    </p:anim>
                                    <p:animEffect transition="in" filter="fade">
                                      <p:cBhvr>
                                        <p:cTn id="50" dur="500"/>
                                        <p:tgtEl>
                                          <p:spTgt spid="8"/>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nodeType="clickEffect">
                                  <p:stCondLst>
                                    <p:cond delay="0"/>
                                  </p:stCondLst>
                                  <p:childTnLst>
                                    <p:set>
                                      <p:cBhvr>
                                        <p:cTn id="54" dur="1" fill="hold">
                                          <p:stCondLst>
                                            <p:cond delay="0"/>
                                          </p:stCondLst>
                                        </p:cTn>
                                        <p:tgtEl>
                                          <p:spTgt spid="6">
                                            <p:txEl>
                                              <p:pRg st="2" end="2"/>
                                            </p:txEl>
                                          </p:spTgt>
                                        </p:tgtEl>
                                        <p:attrNameLst>
                                          <p:attrName>style.visibility</p:attrName>
                                        </p:attrNameLst>
                                      </p:cBhvr>
                                      <p:to>
                                        <p:strVal val="visible"/>
                                      </p:to>
                                    </p:set>
                                    <p:anim calcmode="lin" valueType="num">
                                      <p:cBhvr>
                                        <p:cTn id="55" dur="1000" fill="hold"/>
                                        <p:tgtEl>
                                          <p:spTgt spid="6">
                                            <p:txEl>
                                              <p:pRg st="2" end="2"/>
                                            </p:txEl>
                                          </p:spTgt>
                                        </p:tgtEl>
                                        <p:attrNameLst>
                                          <p:attrName>ppt_w</p:attrName>
                                        </p:attrNameLst>
                                      </p:cBhvr>
                                      <p:tavLst>
                                        <p:tav tm="0">
                                          <p:val>
                                            <p:fltVal val="0"/>
                                          </p:val>
                                        </p:tav>
                                        <p:tav tm="100000">
                                          <p:val>
                                            <p:strVal val="#ppt_w"/>
                                          </p:val>
                                        </p:tav>
                                      </p:tavLst>
                                    </p:anim>
                                    <p:anim calcmode="lin" valueType="num">
                                      <p:cBhvr>
                                        <p:cTn id="56" dur="1000" fill="hold"/>
                                        <p:tgtEl>
                                          <p:spTgt spid="6">
                                            <p:txEl>
                                              <p:pRg st="2" end="2"/>
                                            </p:txEl>
                                          </p:spTgt>
                                        </p:tgtEl>
                                        <p:attrNameLst>
                                          <p:attrName>ppt_h</p:attrName>
                                        </p:attrNameLst>
                                      </p:cBhvr>
                                      <p:tavLst>
                                        <p:tav tm="0">
                                          <p:val>
                                            <p:fltVal val="0"/>
                                          </p:val>
                                        </p:tav>
                                        <p:tav tm="100000">
                                          <p:val>
                                            <p:strVal val="#ppt_h"/>
                                          </p:val>
                                        </p:tav>
                                      </p:tavLst>
                                    </p:anim>
                                    <p:anim calcmode="lin" valueType="num">
                                      <p:cBhvr>
                                        <p:cTn id="57" dur="1000" fill="hold"/>
                                        <p:tgtEl>
                                          <p:spTgt spid="6">
                                            <p:txEl>
                                              <p:pRg st="2" end="2"/>
                                            </p:txEl>
                                          </p:spTgt>
                                        </p:tgtEl>
                                        <p:attrNameLst>
                                          <p:attrName>style.rotation</p:attrName>
                                        </p:attrNameLst>
                                      </p:cBhvr>
                                      <p:tavLst>
                                        <p:tav tm="0">
                                          <p:val>
                                            <p:fltVal val="90"/>
                                          </p:val>
                                        </p:tav>
                                        <p:tav tm="100000">
                                          <p:val>
                                            <p:fltVal val="0"/>
                                          </p:val>
                                        </p:tav>
                                      </p:tavLst>
                                    </p:anim>
                                    <p:animEffect transition="in" filter="fade">
                                      <p:cBhvr>
                                        <p:cTn id="58" dur="1000"/>
                                        <p:tgtEl>
                                          <p:spTgt spid="6">
                                            <p:txEl>
                                              <p:pRg st="2" end="2"/>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nodeType="clickEffect">
                                  <p:stCondLst>
                                    <p:cond delay="0"/>
                                  </p:stCondLst>
                                  <p:childTnLst>
                                    <p:set>
                                      <p:cBhvr>
                                        <p:cTn id="62" dur="1" fill="hold">
                                          <p:stCondLst>
                                            <p:cond delay="0"/>
                                          </p:stCondLst>
                                        </p:cTn>
                                        <p:tgtEl>
                                          <p:spTgt spid="9"/>
                                        </p:tgtEl>
                                        <p:attrNameLst>
                                          <p:attrName>style.visibility</p:attrName>
                                        </p:attrNameLst>
                                      </p:cBhvr>
                                      <p:to>
                                        <p:strVal val="visible"/>
                                      </p:to>
                                    </p:set>
                                    <p:anim calcmode="lin" valueType="num">
                                      <p:cBhvr>
                                        <p:cTn id="63" dur="500" fill="hold"/>
                                        <p:tgtEl>
                                          <p:spTgt spid="9"/>
                                        </p:tgtEl>
                                        <p:attrNameLst>
                                          <p:attrName>ppt_w</p:attrName>
                                        </p:attrNameLst>
                                      </p:cBhvr>
                                      <p:tavLst>
                                        <p:tav tm="0">
                                          <p:val>
                                            <p:fltVal val="0"/>
                                          </p:val>
                                        </p:tav>
                                        <p:tav tm="100000">
                                          <p:val>
                                            <p:strVal val="#ppt_w"/>
                                          </p:val>
                                        </p:tav>
                                      </p:tavLst>
                                    </p:anim>
                                    <p:anim calcmode="lin" valueType="num">
                                      <p:cBhvr>
                                        <p:cTn id="64" dur="500" fill="hold"/>
                                        <p:tgtEl>
                                          <p:spTgt spid="9"/>
                                        </p:tgtEl>
                                        <p:attrNameLst>
                                          <p:attrName>ppt_h</p:attrName>
                                        </p:attrNameLst>
                                      </p:cBhvr>
                                      <p:tavLst>
                                        <p:tav tm="0">
                                          <p:val>
                                            <p:fltVal val="0"/>
                                          </p:val>
                                        </p:tav>
                                        <p:tav tm="100000">
                                          <p:val>
                                            <p:strVal val="#ppt_h"/>
                                          </p:val>
                                        </p:tav>
                                      </p:tavLst>
                                    </p:anim>
                                    <p:animEffect transition="in" filter="fade">
                                      <p:cBhvr>
                                        <p:cTn id="65" dur="500"/>
                                        <p:tgtEl>
                                          <p:spTgt spid="9"/>
                                        </p:tgtEl>
                                      </p:cBhvr>
                                    </p:animEffect>
                                  </p:childTnLst>
                                </p:cTn>
                              </p:par>
                            </p:childTnLst>
                          </p:cTn>
                        </p:par>
                      </p:childTnLst>
                    </p:cTn>
                  </p:par>
                  <p:par>
                    <p:cTn id="66" fill="hold">
                      <p:stCondLst>
                        <p:cond delay="indefinite"/>
                      </p:stCondLst>
                      <p:childTnLst>
                        <p:par>
                          <p:cTn id="67" fill="hold">
                            <p:stCondLst>
                              <p:cond delay="0"/>
                            </p:stCondLst>
                            <p:childTnLst>
                              <p:par>
                                <p:cTn id="68" presetID="31" presetClass="entr" presetSubtype="0" fill="hold" nodeType="clickEffect">
                                  <p:stCondLst>
                                    <p:cond delay="0"/>
                                  </p:stCondLst>
                                  <p:childTnLst>
                                    <p:set>
                                      <p:cBhvr>
                                        <p:cTn id="69" dur="1" fill="hold">
                                          <p:stCondLst>
                                            <p:cond delay="0"/>
                                          </p:stCondLst>
                                        </p:cTn>
                                        <p:tgtEl>
                                          <p:spTgt spid="6">
                                            <p:txEl>
                                              <p:pRg st="3" end="3"/>
                                            </p:txEl>
                                          </p:spTgt>
                                        </p:tgtEl>
                                        <p:attrNameLst>
                                          <p:attrName>style.visibility</p:attrName>
                                        </p:attrNameLst>
                                      </p:cBhvr>
                                      <p:to>
                                        <p:strVal val="visible"/>
                                      </p:to>
                                    </p:set>
                                    <p:anim calcmode="lin" valueType="num">
                                      <p:cBhvr>
                                        <p:cTn id="70" dur="1000" fill="hold"/>
                                        <p:tgtEl>
                                          <p:spTgt spid="6">
                                            <p:txEl>
                                              <p:pRg st="3" end="3"/>
                                            </p:txEl>
                                          </p:spTgt>
                                        </p:tgtEl>
                                        <p:attrNameLst>
                                          <p:attrName>ppt_w</p:attrName>
                                        </p:attrNameLst>
                                      </p:cBhvr>
                                      <p:tavLst>
                                        <p:tav tm="0">
                                          <p:val>
                                            <p:fltVal val="0"/>
                                          </p:val>
                                        </p:tav>
                                        <p:tav tm="100000">
                                          <p:val>
                                            <p:strVal val="#ppt_w"/>
                                          </p:val>
                                        </p:tav>
                                      </p:tavLst>
                                    </p:anim>
                                    <p:anim calcmode="lin" valueType="num">
                                      <p:cBhvr>
                                        <p:cTn id="71" dur="1000" fill="hold"/>
                                        <p:tgtEl>
                                          <p:spTgt spid="6">
                                            <p:txEl>
                                              <p:pRg st="3" end="3"/>
                                            </p:txEl>
                                          </p:spTgt>
                                        </p:tgtEl>
                                        <p:attrNameLst>
                                          <p:attrName>ppt_h</p:attrName>
                                        </p:attrNameLst>
                                      </p:cBhvr>
                                      <p:tavLst>
                                        <p:tav tm="0">
                                          <p:val>
                                            <p:fltVal val="0"/>
                                          </p:val>
                                        </p:tav>
                                        <p:tav tm="100000">
                                          <p:val>
                                            <p:strVal val="#ppt_h"/>
                                          </p:val>
                                        </p:tav>
                                      </p:tavLst>
                                    </p:anim>
                                    <p:anim calcmode="lin" valueType="num">
                                      <p:cBhvr>
                                        <p:cTn id="72" dur="1000" fill="hold"/>
                                        <p:tgtEl>
                                          <p:spTgt spid="6">
                                            <p:txEl>
                                              <p:pRg st="3" end="3"/>
                                            </p:txEl>
                                          </p:spTgt>
                                        </p:tgtEl>
                                        <p:attrNameLst>
                                          <p:attrName>style.rotation</p:attrName>
                                        </p:attrNameLst>
                                      </p:cBhvr>
                                      <p:tavLst>
                                        <p:tav tm="0">
                                          <p:val>
                                            <p:fltVal val="90"/>
                                          </p:val>
                                        </p:tav>
                                        <p:tav tm="100000">
                                          <p:val>
                                            <p:fltVal val="0"/>
                                          </p:val>
                                        </p:tav>
                                      </p:tavLst>
                                    </p:anim>
                                    <p:animEffect transition="in" filter="fade">
                                      <p:cBhvr>
                                        <p:cTn id="73" dur="1000"/>
                                        <p:tgtEl>
                                          <p:spTgt spid="6">
                                            <p:txEl>
                                              <p:pRg st="3" end="3"/>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53" presetClass="entr" presetSubtype="16" fill="hold" nodeType="clickEffect">
                                  <p:stCondLst>
                                    <p:cond delay="0"/>
                                  </p:stCondLst>
                                  <p:childTnLst>
                                    <p:set>
                                      <p:cBhvr>
                                        <p:cTn id="77" dur="1" fill="hold">
                                          <p:stCondLst>
                                            <p:cond delay="0"/>
                                          </p:stCondLst>
                                        </p:cTn>
                                        <p:tgtEl>
                                          <p:spTgt spid="10"/>
                                        </p:tgtEl>
                                        <p:attrNameLst>
                                          <p:attrName>style.visibility</p:attrName>
                                        </p:attrNameLst>
                                      </p:cBhvr>
                                      <p:to>
                                        <p:strVal val="visible"/>
                                      </p:to>
                                    </p:set>
                                    <p:anim calcmode="lin" valueType="num">
                                      <p:cBhvr>
                                        <p:cTn id="78" dur="500" fill="hold"/>
                                        <p:tgtEl>
                                          <p:spTgt spid="10"/>
                                        </p:tgtEl>
                                        <p:attrNameLst>
                                          <p:attrName>ppt_w</p:attrName>
                                        </p:attrNameLst>
                                      </p:cBhvr>
                                      <p:tavLst>
                                        <p:tav tm="0">
                                          <p:val>
                                            <p:fltVal val="0"/>
                                          </p:val>
                                        </p:tav>
                                        <p:tav tm="100000">
                                          <p:val>
                                            <p:strVal val="#ppt_w"/>
                                          </p:val>
                                        </p:tav>
                                      </p:tavLst>
                                    </p:anim>
                                    <p:anim calcmode="lin" valueType="num">
                                      <p:cBhvr>
                                        <p:cTn id="79" dur="500" fill="hold"/>
                                        <p:tgtEl>
                                          <p:spTgt spid="10"/>
                                        </p:tgtEl>
                                        <p:attrNameLst>
                                          <p:attrName>ppt_h</p:attrName>
                                        </p:attrNameLst>
                                      </p:cBhvr>
                                      <p:tavLst>
                                        <p:tav tm="0">
                                          <p:val>
                                            <p:fltVal val="0"/>
                                          </p:val>
                                        </p:tav>
                                        <p:tav tm="100000">
                                          <p:val>
                                            <p:strVal val="#ppt_h"/>
                                          </p:val>
                                        </p:tav>
                                      </p:tavLst>
                                    </p:anim>
                                    <p:animEffect transition="in" filter="fade">
                                      <p:cBhvr>
                                        <p:cTn id="80" dur="500"/>
                                        <p:tgtEl>
                                          <p:spTgt spid="10"/>
                                        </p:tgtEl>
                                      </p:cBhvr>
                                    </p:animEffect>
                                  </p:childTnLst>
                                </p:cTn>
                              </p:par>
                            </p:childTnLst>
                          </p:cTn>
                        </p:par>
                      </p:childTnLst>
                    </p:cTn>
                  </p:par>
                  <p:par>
                    <p:cTn id="81" fill="hold">
                      <p:stCondLst>
                        <p:cond delay="indefinite"/>
                      </p:stCondLst>
                      <p:childTnLst>
                        <p:par>
                          <p:cTn id="82" fill="hold">
                            <p:stCondLst>
                              <p:cond delay="0"/>
                            </p:stCondLst>
                            <p:childTnLst>
                              <p:par>
                                <p:cTn id="83" presetID="31" presetClass="entr" presetSubtype="0" fill="hold" nodeType="clickEffect">
                                  <p:stCondLst>
                                    <p:cond delay="0"/>
                                  </p:stCondLst>
                                  <p:childTnLst>
                                    <p:set>
                                      <p:cBhvr>
                                        <p:cTn id="84" dur="1" fill="hold">
                                          <p:stCondLst>
                                            <p:cond delay="0"/>
                                          </p:stCondLst>
                                        </p:cTn>
                                        <p:tgtEl>
                                          <p:spTgt spid="6">
                                            <p:txEl>
                                              <p:pRg st="4" end="4"/>
                                            </p:txEl>
                                          </p:spTgt>
                                        </p:tgtEl>
                                        <p:attrNameLst>
                                          <p:attrName>style.visibility</p:attrName>
                                        </p:attrNameLst>
                                      </p:cBhvr>
                                      <p:to>
                                        <p:strVal val="visible"/>
                                      </p:to>
                                    </p:set>
                                    <p:anim calcmode="lin" valueType="num">
                                      <p:cBhvr>
                                        <p:cTn id="85" dur="1000" fill="hold"/>
                                        <p:tgtEl>
                                          <p:spTgt spid="6">
                                            <p:txEl>
                                              <p:pRg st="4" end="4"/>
                                            </p:txEl>
                                          </p:spTgt>
                                        </p:tgtEl>
                                        <p:attrNameLst>
                                          <p:attrName>ppt_w</p:attrName>
                                        </p:attrNameLst>
                                      </p:cBhvr>
                                      <p:tavLst>
                                        <p:tav tm="0">
                                          <p:val>
                                            <p:fltVal val="0"/>
                                          </p:val>
                                        </p:tav>
                                        <p:tav tm="100000">
                                          <p:val>
                                            <p:strVal val="#ppt_w"/>
                                          </p:val>
                                        </p:tav>
                                      </p:tavLst>
                                    </p:anim>
                                    <p:anim calcmode="lin" valueType="num">
                                      <p:cBhvr>
                                        <p:cTn id="86" dur="1000" fill="hold"/>
                                        <p:tgtEl>
                                          <p:spTgt spid="6">
                                            <p:txEl>
                                              <p:pRg st="4" end="4"/>
                                            </p:txEl>
                                          </p:spTgt>
                                        </p:tgtEl>
                                        <p:attrNameLst>
                                          <p:attrName>ppt_h</p:attrName>
                                        </p:attrNameLst>
                                      </p:cBhvr>
                                      <p:tavLst>
                                        <p:tav tm="0">
                                          <p:val>
                                            <p:fltVal val="0"/>
                                          </p:val>
                                        </p:tav>
                                        <p:tav tm="100000">
                                          <p:val>
                                            <p:strVal val="#ppt_h"/>
                                          </p:val>
                                        </p:tav>
                                      </p:tavLst>
                                    </p:anim>
                                    <p:anim calcmode="lin" valueType="num">
                                      <p:cBhvr>
                                        <p:cTn id="87" dur="1000" fill="hold"/>
                                        <p:tgtEl>
                                          <p:spTgt spid="6">
                                            <p:txEl>
                                              <p:pRg st="4" end="4"/>
                                            </p:txEl>
                                          </p:spTgt>
                                        </p:tgtEl>
                                        <p:attrNameLst>
                                          <p:attrName>style.rotation</p:attrName>
                                        </p:attrNameLst>
                                      </p:cBhvr>
                                      <p:tavLst>
                                        <p:tav tm="0">
                                          <p:val>
                                            <p:fltVal val="90"/>
                                          </p:val>
                                        </p:tav>
                                        <p:tav tm="100000">
                                          <p:val>
                                            <p:fltVal val="0"/>
                                          </p:val>
                                        </p:tav>
                                      </p:tavLst>
                                    </p:anim>
                                    <p:animEffect transition="in" filter="fade">
                                      <p:cBhvr>
                                        <p:cTn id="88" dur="1000"/>
                                        <p:tgtEl>
                                          <p:spTgt spid="6">
                                            <p:txEl>
                                              <p:pRg st="4" end="4"/>
                                            </p:txEl>
                                          </p:spTgt>
                                        </p:tgtEl>
                                      </p:cBhvr>
                                    </p:animEffect>
                                  </p:childTnLst>
                                </p:cTn>
                              </p:par>
                            </p:childTnLst>
                          </p:cTn>
                        </p:par>
                      </p:childTnLst>
                    </p:cTn>
                  </p:par>
                  <p:par>
                    <p:cTn id="89" fill="hold">
                      <p:stCondLst>
                        <p:cond delay="indefinite"/>
                      </p:stCondLst>
                      <p:childTnLst>
                        <p:par>
                          <p:cTn id="90" fill="hold">
                            <p:stCondLst>
                              <p:cond delay="0"/>
                            </p:stCondLst>
                            <p:childTnLst>
                              <p:par>
                                <p:cTn id="91" presetID="53" presetClass="entr" presetSubtype="16" fill="hold" nodeType="clickEffect">
                                  <p:stCondLst>
                                    <p:cond delay="0"/>
                                  </p:stCondLst>
                                  <p:childTnLst>
                                    <p:set>
                                      <p:cBhvr>
                                        <p:cTn id="92" dur="1" fill="hold">
                                          <p:stCondLst>
                                            <p:cond delay="0"/>
                                          </p:stCondLst>
                                        </p:cTn>
                                        <p:tgtEl>
                                          <p:spTgt spid="14"/>
                                        </p:tgtEl>
                                        <p:attrNameLst>
                                          <p:attrName>style.visibility</p:attrName>
                                        </p:attrNameLst>
                                      </p:cBhvr>
                                      <p:to>
                                        <p:strVal val="visible"/>
                                      </p:to>
                                    </p:set>
                                    <p:anim calcmode="lin" valueType="num">
                                      <p:cBhvr>
                                        <p:cTn id="93" dur="500" fill="hold"/>
                                        <p:tgtEl>
                                          <p:spTgt spid="14"/>
                                        </p:tgtEl>
                                        <p:attrNameLst>
                                          <p:attrName>ppt_w</p:attrName>
                                        </p:attrNameLst>
                                      </p:cBhvr>
                                      <p:tavLst>
                                        <p:tav tm="0">
                                          <p:val>
                                            <p:fltVal val="0"/>
                                          </p:val>
                                        </p:tav>
                                        <p:tav tm="100000">
                                          <p:val>
                                            <p:strVal val="#ppt_w"/>
                                          </p:val>
                                        </p:tav>
                                      </p:tavLst>
                                    </p:anim>
                                    <p:anim calcmode="lin" valueType="num">
                                      <p:cBhvr>
                                        <p:cTn id="94" dur="500" fill="hold"/>
                                        <p:tgtEl>
                                          <p:spTgt spid="14"/>
                                        </p:tgtEl>
                                        <p:attrNameLst>
                                          <p:attrName>ppt_h</p:attrName>
                                        </p:attrNameLst>
                                      </p:cBhvr>
                                      <p:tavLst>
                                        <p:tav tm="0">
                                          <p:val>
                                            <p:fltVal val="0"/>
                                          </p:val>
                                        </p:tav>
                                        <p:tav tm="100000">
                                          <p:val>
                                            <p:strVal val="#ppt_h"/>
                                          </p:val>
                                        </p:tav>
                                      </p:tavLst>
                                    </p:anim>
                                    <p:animEffect transition="in" filter="fade">
                                      <p:cBhvr>
                                        <p:cTn id="95" dur="500"/>
                                        <p:tgtEl>
                                          <p:spTgt spid="14"/>
                                        </p:tgtEl>
                                      </p:cBhvr>
                                    </p:animEffect>
                                  </p:childTnLst>
                                </p:cTn>
                              </p:par>
                            </p:childTnLst>
                          </p:cTn>
                        </p:par>
                      </p:childTnLst>
                    </p:cTn>
                  </p:par>
                  <p:par>
                    <p:cTn id="96" fill="hold">
                      <p:stCondLst>
                        <p:cond delay="indefinite"/>
                      </p:stCondLst>
                      <p:childTnLst>
                        <p:par>
                          <p:cTn id="97" fill="hold">
                            <p:stCondLst>
                              <p:cond delay="0"/>
                            </p:stCondLst>
                            <p:childTnLst>
                              <p:par>
                                <p:cTn id="98" presetID="31" presetClass="entr" presetSubtype="0" fill="hold" nodeType="clickEffect">
                                  <p:stCondLst>
                                    <p:cond delay="0"/>
                                  </p:stCondLst>
                                  <p:childTnLst>
                                    <p:set>
                                      <p:cBhvr>
                                        <p:cTn id="99" dur="1" fill="hold">
                                          <p:stCondLst>
                                            <p:cond delay="0"/>
                                          </p:stCondLst>
                                        </p:cTn>
                                        <p:tgtEl>
                                          <p:spTgt spid="6">
                                            <p:txEl>
                                              <p:pRg st="5" end="5"/>
                                            </p:txEl>
                                          </p:spTgt>
                                        </p:tgtEl>
                                        <p:attrNameLst>
                                          <p:attrName>style.visibility</p:attrName>
                                        </p:attrNameLst>
                                      </p:cBhvr>
                                      <p:to>
                                        <p:strVal val="visible"/>
                                      </p:to>
                                    </p:set>
                                    <p:anim calcmode="lin" valueType="num">
                                      <p:cBhvr>
                                        <p:cTn id="100" dur="1000" fill="hold"/>
                                        <p:tgtEl>
                                          <p:spTgt spid="6">
                                            <p:txEl>
                                              <p:pRg st="5" end="5"/>
                                            </p:txEl>
                                          </p:spTgt>
                                        </p:tgtEl>
                                        <p:attrNameLst>
                                          <p:attrName>ppt_w</p:attrName>
                                        </p:attrNameLst>
                                      </p:cBhvr>
                                      <p:tavLst>
                                        <p:tav tm="0">
                                          <p:val>
                                            <p:fltVal val="0"/>
                                          </p:val>
                                        </p:tav>
                                        <p:tav tm="100000">
                                          <p:val>
                                            <p:strVal val="#ppt_w"/>
                                          </p:val>
                                        </p:tav>
                                      </p:tavLst>
                                    </p:anim>
                                    <p:anim calcmode="lin" valueType="num">
                                      <p:cBhvr>
                                        <p:cTn id="101" dur="1000" fill="hold"/>
                                        <p:tgtEl>
                                          <p:spTgt spid="6">
                                            <p:txEl>
                                              <p:pRg st="5" end="5"/>
                                            </p:txEl>
                                          </p:spTgt>
                                        </p:tgtEl>
                                        <p:attrNameLst>
                                          <p:attrName>ppt_h</p:attrName>
                                        </p:attrNameLst>
                                      </p:cBhvr>
                                      <p:tavLst>
                                        <p:tav tm="0">
                                          <p:val>
                                            <p:fltVal val="0"/>
                                          </p:val>
                                        </p:tav>
                                        <p:tav tm="100000">
                                          <p:val>
                                            <p:strVal val="#ppt_h"/>
                                          </p:val>
                                        </p:tav>
                                      </p:tavLst>
                                    </p:anim>
                                    <p:anim calcmode="lin" valueType="num">
                                      <p:cBhvr>
                                        <p:cTn id="102" dur="1000" fill="hold"/>
                                        <p:tgtEl>
                                          <p:spTgt spid="6">
                                            <p:txEl>
                                              <p:pRg st="5" end="5"/>
                                            </p:txEl>
                                          </p:spTgt>
                                        </p:tgtEl>
                                        <p:attrNameLst>
                                          <p:attrName>style.rotation</p:attrName>
                                        </p:attrNameLst>
                                      </p:cBhvr>
                                      <p:tavLst>
                                        <p:tav tm="0">
                                          <p:val>
                                            <p:fltVal val="90"/>
                                          </p:val>
                                        </p:tav>
                                        <p:tav tm="100000">
                                          <p:val>
                                            <p:fltVal val="0"/>
                                          </p:val>
                                        </p:tav>
                                      </p:tavLst>
                                    </p:anim>
                                    <p:animEffect transition="in" filter="fade">
                                      <p:cBhvr>
                                        <p:cTn id="103" dur="1000"/>
                                        <p:tgtEl>
                                          <p:spTgt spid="6">
                                            <p:txEl>
                                              <p:pRg st="5" end="5"/>
                                            </p:txEl>
                                          </p:spTgt>
                                        </p:tgtEl>
                                      </p:cBhvr>
                                    </p:animEffect>
                                  </p:childTnLst>
                                </p:cTn>
                              </p:par>
                            </p:childTnLst>
                          </p:cTn>
                        </p:par>
                      </p:childTnLst>
                    </p:cTn>
                  </p:par>
                  <p:par>
                    <p:cTn id="104" fill="hold">
                      <p:stCondLst>
                        <p:cond delay="indefinite"/>
                      </p:stCondLst>
                      <p:childTnLst>
                        <p:par>
                          <p:cTn id="105" fill="hold">
                            <p:stCondLst>
                              <p:cond delay="0"/>
                            </p:stCondLst>
                            <p:childTnLst>
                              <p:par>
                                <p:cTn id="106" presetID="53" presetClass="entr" presetSubtype="16" fill="hold" nodeType="clickEffect">
                                  <p:stCondLst>
                                    <p:cond delay="0"/>
                                  </p:stCondLst>
                                  <p:childTnLst>
                                    <p:set>
                                      <p:cBhvr>
                                        <p:cTn id="107" dur="1" fill="hold">
                                          <p:stCondLst>
                                            <p:cond delay="0"/>
                                          </p:stCondLst>
                                        </p:cTn>
                                        <p:tgtEl>
                                          <p:spTgt spid="11"/>
                                        </p:tgtEl>
                                        <p:attrNameLst>
                                          <p:attrName>style.visibility</p:attrName>
                                        </p:attrNameLst>
                                      </p:cBhvr>
                                      <p:to>
                                        <p:strVal val="visible"/>
                                      </p:to>
                                    </p:set>
                                    <p:anim calcmode="lin" valueType="num">
                                      <p:cBhvr>
                                        <p:cTn id="108" dur="500" fill="hold"/>
                                        <p:tgtEl>
                                          <p:spTgt spid="11"/>
                                        </p:tgtEl>
                                        <p:attrNameLst>
                                          <p:attrName>ppt_w</p:attrName>
                                        </p:attrNameLst>
                                      </p:cBhvr>
                                      <p:tavLst>
                                        <p:tav tm="0">
                                          <p:val>
                                            <p:fltVal val="0"/>
                                          </p:val>
                                        </p:tav>
                                        <p:tav tm="100000">
                                          <p:val>
                                            <p:strVal val="#ppt_w"/>
                                          </p:val>
                                        </p:tav>
                                      </p:tavLst>
                                    </p:anim>
                                    <p:anim calcmode="lin" valueType="num">
                                      <p:cBhvr>
                                        <p:cTn id="109" dur="500" fill="hold"/>
                                        <p:tgtEl>
                                          <p:spTgt spid="11"/>
                                        </p:tgtEl>
                                        <p:attrNameLst>
                                          <p:attrName>ppt_h</p:attrName>
                                        </p:attrNameLst>
                                      </p:cBhvr>
                                      <p:tavLst>
                                        <p:tav tm="0">
                                          <p:val>
                                            <p:fltVal val="0"/>
                                          </p:val>
                                        </p:tav>
                                        <p:tav tm="100000">
                                          <p:val>
                                            <p:strVal val="#ppt_h"/>
                                          </p:val>
                                        </p:tav>
                                      </p:tavLst>
                                    </p:anim>
                                    <p:animEffect transition="in" filter="fade">
                                      <p:cBhvr>
                                        <p:cTn id="110" dur="500"/>
                                        <p:tgtEl>
                                          <p:spTgt spid="11"/>
                                        </p:tgtEl>
                                      </p:cBhvr>
                                    </p:animEffect>
                                  </p:childTnLst>
                                </p:cTn>
                              </p:par>
                            </p:childTnLst>
                          </p:cTn>
                        </p:par>
                      </p:childTnLst>
                    </p:cTn>
                  </p:par>
                  <p:par>
                    <p:cTn id="111" fill="hold">
                      <p:stCondLst>
                        <p:cond delay="indefinite"/>
                      </p:stCondLst>
                      <p:childTnLst>
                        <p:par>
                          <p:cTn id="112" fill="hold">
                            <p:stCondLst>
                              <p:cond delay="0"/>
                            </p:stCondLst>
                            <p:childTnLst>
                              <p:par>
                                <p:cTn id="113" presetID="31" presetClass="entr" presetSubtype="0" fill="hold" nodeType="clickEffect">
                                  <p:stCondLst>
                                    <p:cond delay="0"/>
                                  </p:stCondLst>
                                  <p:childTnLst>
                                    <p:set>
                                      <p:cBhvr>
                                        <p:cTn id="114" dur="1" fill="hold">
                                          <p:stCondLst>
                                            <p:cond delay="0"/>
                                          </p:stCondLst>
                                        </p:cTn>
                                        <p:tgtEl>
                                          <p:spTgt spid="6">
                                            <p:txEl>
                                              <p:pRg st="6" end="6"/>
                                            </p:txEl>
                                          </p:spTgt>
                                        </p:tgtEl>
                                        <p:attrNameLst>
                                          <p:attrName>style.visibility</p:attrName>
                                        </p:attrNameLst>
                                      </p:cBhvr>
                                      <p:to>
                                        <p:strVal val="visible"/>
                                      </p:to>
                                    </p:set>
                                    <p:anim calcmode="lin" valueType="num">
                                      <p:cBhvr>
                                        <p:cTn id="115" dur="1000" fill="hold"/>
                                        <p:tgtEl>
                                          <p:spTgt spid="6">
                                            <p:txEl>
                                              <p:pRg st="6" end="6"/>
                                            </p:txEl>
                                          </p:spTgt>
                                        </p:tgtEl>
                                        <p:attrNameLst>
                                          <p:attrName>ppt_w</p:attrName>
                                        </p:attrNameLst>
                                      </p:cBhvr>
                                      <p:tavLst>
                                        <p:tav tm="0">
                                          <p:val>
                                            <p:fltVal val="0"/>
                                          </p:val>
                                        </p:tav>
                                        <p:tav tm="100000">
                                          <p:val>
                                            <p:strVal val="#ppt_w"/>
                                          </p:val>
                                        </p:tav>
                                      </p:tavLst>
                                    </p:anim>
                                    <p:anim calcmode="lin" valueType="num">
                                      <p:cBhvr>
                                        <p:cTn id="116" dur="1000" fill="hold"/>
                                        <p:tgtEl>
                                          <p:spTgt spid="6">
                                            <p:txEl>
                                              <p:pRg st="6" end="6"/>
                                            </p:txEl>
                                          </p:spTgt>
                                        </p:tgtEl>
                                        <p:attrNameLst>
                                          <p:attrName>ppt_h</p:attrName>
                                        </p:attrNameLst>
                                      </p:cBhvr>
                                      <p:tavLst>
                                        <p:tav tm="0">
                                          <p:val>
                                            <p:fltVal val="0"/>
                                          </p:val>
                                        </p:tav>
                                        <p:tav tm="100000">
                                          <p:val>
                                            <p:strVal val="#ppt_h"/>
                                          </p:val>
                                        </p:tav>
                                      </p:tavLst>
                                    </p:anim>
                                    <p:anim calcmode="lin" valueType="num">
                                      <p:cBhvr>
                                        <p:cTn id="117" dur="1000" fill="hold"/>
                                        <p:tgtEl>
                                          <p:spTgt spid="6">
                                            <p:txEl>
                                              <p:pRg st="6" end="6"/>
                                            </p:txEl>
                                          </p:spTgt>
                                        </p:tgtEl>
                                        <p:attrNameLst>
                                          <p:attrName>style.rotation</p:attrName>
                                        </p:attrNameLst>
                                      </p:cBhvr>
                                      <p:tavLst>
                                        <p:tav tm="0">
                                          <p:val>
                                            <p:fltVal val="90"/>
                                          </p:val>
                                        </p:tav>
                                        <p:tav tm="100000">
                                          <p:val>
                                            <p:fltVal val="0"/>
                                          </p:val>
                                        </p:tav>
                                      </p:tavLst>
                                    </p:anim>
                                    <p:animEffect transition="in" filter="fade">
                                      <p:cBhvr>
                                        <p:cTn id="118" dur="1000"/>
                                        <p:tgtEl>
                                          <p:spTgt spid="6">
                                            <p:txEl>
                                              <p:pRg st="6" end="6"/>
                                            </p:txEl>
                                          </p:spTgt>
                                        </p:tgtEl>
                                      </p:cBhvr>
                                    </p:animEffect>
                                  </p:childTnLst>
                                </p:cTn>
                              </p:par>
                            </p:childTnLst>
                          </p:cTn>
                        </p:par>
                      </p:childTnLst>
                    </p:cTn>
                  </p:par>
                  <p:par>
                    <p:cTn id="119" fill="hold">
                      <p:stCondLst>
                        <p:cond delay="indefinite"/>
                      </p:stCondLst>
                      <p:childTnLst>
                        <p:par>
                          <p:cTn id="120" fill="hold">
                            <p:stCondLst>
                              <p:cond delay="0"/>
                            </p:stCondLst>
                            <p:childTnLst>
                              <p:par>
                                <p:cTn id="121" presetID="53" presetClass="entr" presetSubtype="16" fill="hold" nodeType="clickEffect">
                                  <p:stCondLst>
                                    <p:cond delay="0"/>
                                  </p:stCondLst>
                                  <p:childTnLst>
                                    <p:set>
                                      <p:cBhvr>
                                        <p:cTn id="122" dur="1" fill="hold">
                                          <p:stCondLst>
                                            <p:cond delay="0"/>
                                          </p:stCondLst>
                                        </p:cTn>
                                        <p:tgtEl>
                                          <p:spTgt spid="16"/>
                                        </p:tgtEl>
                                        <p:attrNameLst>
                                          <p:attrName>style.visibility</p:attrName>
                                        </p:attrNameLst>
                                      </p:cBhvr>
                                      <p:to>
                                        <p:strVal val="visible"/>
                                      </p:to>
                                    </p:set>
                                    <p:anim calcmode="lin" valueType="num">
                                      <p:cBhvr>
                                        <p:cTn id="123" dur="500" fill="hold"/>
                                        <p:tgtEl>
                                          <p:spTgt spid="16"/>
                                        </p:tgtEl>
                                        <p:attrNameLst>
                                          <p:attrName>ppt_w</p:attrName>
                                        </p:attrNameLst>
                                      </p:cBhvr>
                                      <p:tavLst>
                                        <p:tav tm="0">
                                          <p:val>
                                            <p:fltVal val="0"/>
                                          </p:val>
                                        </p:tav>
                                        <p:tav tm="100000">
                                          <p:val>
                                            <p:strVal val="#ppt_w"/>
                                          </p:val>
                                        </p:tav>
                                      </p:tavLst>
                                    </p:anim>
                                    <p:anim calcmode="lin" valueType="num">
                                      <p:cBhvr>
                                        <p:cTn id="124" dur="500" fill="hold"/>
                                        <p:tgtEl>
                                          <p:spTgt spid="16"/>
                                        </p:tgtEl>
                                        <p:attrNameLst>
                                          <p:attrName>ppt_h</p:attrName>
                                        </p:attrNameLst>
                                      </p:cBhvr>
                                      <p:tavLst>
                                        <p:tav tm="0">
                                          <p:val>
                                            <p:fltVal val="0"/>
                                          </p:val>
                                        </p:tav>
                                        <p:tav tm="100000">
                                          <p:val>
                                            <p:strVal val="#ppt_h"/>
                                          </p:val>
                                        </p:tav>
                                      </p:tavLst>
                                    </p:anim>
                                    <p:animEffect transition="in" filter="fade">
                                      <p:cBhvr>
                                        <p:cTn id="12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59186" y="186294"/>
            <a:ext cx="5889732" cy="369332"/>
          </a:xfrm>
          <a:prstGeom prst="rect">
            <a:avLst/>
          </a:prstGeom>
          <a:solidFill>
            <a:srgbClr val="7030A0"/>
          </a:solidFill>
        </p:spPr>
        <p:txBody>
          <a:bodyPr wrap="square" rtlCol="0">
            <a:spAutoFit/>
          </a:bodyPr>
          <a:lstStyle/>
          <a:p>
            <a:pPr algn="ctr"/>
            <a:r>
              <a:rPr lang="en-GB" b="1" dirty="0">
                <a:solidFill>
                  <a:schemeClr val="bg1"/>
                </a:solidFill>
              </a:rPr>
              <a:t>Big Bed Time Read</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38154" y="117785"/>
            <a:ext cx="1015663" cy="1015663"/>
          </a:xfrm>
          <a:prstGeom prst="rect">
            <a:avLst/>
          </a:prstGeom>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1580" y="1973760"/>
            <a:ext cx="7560840" cy="44456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3779912" y="6435040"/>
            <a:ext cx="5769037" cy="338554"/>
          </a:xfrm>
          <a:prstGeom prst="rect">
            <a:avLst/>
          </a:prstGeom>
        </p:spPr>
        <p:txBody>
          <a:bodyPr wrap="square">
            <a:spAutoFit/>
          </a:bodyPr>
          <a:lstStyle/>
          <a:p>
            <a:r>
              <a:rPr lang="en-GB" sz="1600" b="1" dirty="0"/>
              <a:t>3 + Review    Additional Information,  Public Health Agency</a:t>
            </a:r>
            <a:endParaRPr lang="en-GB" sz="1600" dirty="0"/>
          </a:p>
        </p:txBody>
      </p:sp>
      <p:sp>
        <p:nvSpPr>
          <p:cNvPr id="8" name="TextBox 7">
            <a:extLst>
              <a:ext uri="{FF2B5EF4-FFF2-40B4-BE49-F238E27FC236}">
                <a16:creationId xmlns:a16="http://schemas.microsoft.com/office/drawing/2014/main" id="{0AF51B8C-084F-4F91-A3B0-6B4E04BC17DE}"/>
              </a:ext>
            </a:extLst>
          </p:cNvPr>
          <p:cNvSpPr txBox="1"/>
          <p:nvPr/>
        </p:nvSpPr>
        <p:spPr>
          <a:xfrm>
            <a:off x="212921" y="773209"/>
            <a:ext cx="8718158" cy="1015663"/>
          </a:xfrm>
          <a:prstGeom prst="rect">
            <a:avLst/>
          </a:prstGeom>
          <a:noFill/>
        </p:spPr>
        <p:txBody>
          <a:bodyPr wrap="square" rtlCol="0">
            <a:spAutoFit/>
          </a:bodyPr>
          <a:lstStyle/>
          <a:p>
            <a:r>
              <a:rPr lang="en-GB" sz="3600" b="1" dirty="0">
                <a:solidFill>
                  <a:srgbClr val="00CC00"/>
                </a:solidFill>
              </a:rPr>
              <a:t>A word to the wise - what about screens?</a:t>
            </a:r>
          </a:p>
          <a:p>
            <a:pPr algn="ctr"/>
            <a:r>
              <a:rPr lang="en-GB" sz="2400" dirty="0"/>
              <a:t>Here are some tips from the Public Health Agency</a:t>
            </a:r>
          </a:p>
        </p:txBody>
      </p:sp>
    </p:spTree>
    <p:extLst>
      <p:ext uri="{BB962C8B-B14F-4D97-AF65-F5344CB8AC3E}">
        <p14:creationId xmlns:p14="http://schemas.microsoft.com/office/powerpoint/2010/main" val="451443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3074"/>
                                        </p:tgtEl>
                                        <p:attrNameLst>
                                          <p:attrName>style.visibility</p:attrName>
                                        </p:attrNameLst>
                                      </p:cBhvr>
                                      <p:to>
                                        <p:strVal val="visible"/>
                                      </p:to>
                                    </p:set>
                                    <p:anim calcmode="lin" valueType="num">
                                      <p:cBhvr>
                                        <p:cTn id="25" dur="1000" fill="hold"/>
                                        <p:tgtEl>
                                          <p:spTgt spid="3074"/>
                                        </p:tgtEl>
                                        <p:attrNameLst>
                                          <p:attrName>ppt_w</p:attrName>
                                        </p:attrNameLst>
                                      </p:cBhvr>
                                      <p:tavLst>
                                        <p:tav tm="0">
                                          <p:val>
                                            <p:fltVal val="0"/>
                                          </p:val>
                                        </p:tav>
                                        <p:tav tm="100000">
                                          <p:val>
                                            <p:strVal val="#ppt_w"/>
                                          </p:val>
                                        </p:tav>
                                      </p:tavLst>
                                    </p:anim>
                                    <p:anim calcmode="lin" valueType="num">
                                      <p:cBhvr>
                                        <p:cTn id="26" dur="1000" fill="hold"/>
                                        <p:tgtEl>
                                          <p:spTgt spid="3074"/>
                                        </p:tgtEl>
                                        <p:attrNameLst>
                                          <p:attrName>ppt_h</p:attrName>
                                        </p:attrNameLst>
                                      </p:cBhvr>
                                      <p:tavLst>
                                        <p:tav tm="0">
                                          <p:val>
                                            <p:fltVal val="0"/>
                                          </p:val>
                                        </p:tav>
                                        <p:tav tm="100000">
                                          <p:val>
                                            <p:strVal val="#ppt_h"/>
                                          </p:val>
                                        </p:tav>
                                      </p:tavLst>
                                    </p:anim>
                                    <p:anim calcmode="lin" valueType="num">
                                      <p:cBhvr>
                                        <p:cTn id="27" dur="1000" fill="hold"/>
                                        <p:tgtEl>
                                          <p:spTgt spid="3074"/>
                                        </p:tgtEl>
                                        <p:attrNameLst>
                                          <p:attrName>style.rotation</p:attrName>
                                        </p:attrNameLst>
                                      </p:cBhvr>
                                      <p:tavLst>
                                        <p:tav tm="0">
                                          <p:val>
                                            <p:fltVal val="90"/>
                                          </p:val>
                                        </p:tav>
                                        <p:tav tm="100000">
                                          <p:val>
                                            <p:fltVal val="0"/>
                                          </p:val>
                                        </p:tav>
                                      </p:tavLst>
                                    </p:anim>
                                    <p:animEffect transition="in" filter="fade">
                                      <p:cBhvr>
                                        <p:cTn id="28" dur="1000"/>
                                        <p:tgtEl>
                                          <p:spTgt spid="3074"/>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4">
                                            <p:txEl>
                                              <p:pRg st="0" end="0"/>
                                            </p:txEl>
                                          </p:spTgt>
                                        </p:tgtEl>
                                        <p:attrNameLst>
                                          <p:attrName>style.visibility</p:attrName>
                                        </p:attrNameLst>
                                      </p:cBhvr>
                                      <p:to>
                                        <p:strVal val="visible"/>
                                      </p:to>
                                    </p:set>
                                    <p:anim calcmode="lin" valueType="num">
                                      <p:cBhvr>
                                        <p:cTn id="33"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35"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7724" y="244174"/>
            <a:ext cx="5889732" cy="369332"/>
          </a:xfrm>
          <a:prstGeom prst="rect">
            <a:avLst/>
          </a:prstGeom>
          <a:solidFill>
            <a:srgbClr val="7030A0"/>
          </a:solidFill>
        </p:spPr>
        <p:txBody>
          <a:bodyPr wrap="square" rtlCol="0">
            <a:spAutoFit/>
          </a:bodyPr>
          <a:lstStyle/>
          <a:p>
            <a:pPr algn="ctr"/>
            <a:r>
              <a:rPr lang="en-GB" b="1" dirty="0">
                <a:solidFill>
                  <a:schemeClr val="bg1"/>
                </a:solidFill>
              </a:rPr>
              <a:t>Big Bed Time Read</a:t>
            </a:r>
          </a:p>
        </p:txBody>
      </p:sp>
      <p:sp>
        <p:nvSpPr>
          <p:cNvPr id="3" name="Title 1"/>
          <p:cNvSpPr txBox="1">
            <a:spLocks/>
          </p:cNvSpPr>
          <p:nvPr/>
        </p:nvSpPr>
        <p:spPr>
          <a:xfrm>
            <a:off x="473861" y="6216494"/>
            <a:ext cx="8196278" cy="519143"/>
          </a:xfrm>
          <a:prstGeom prst="rect">
            <a:avLst/>
          </a:prstGeom>
          <a:solidFill>
            <a:srgbClr val="E329A5"/>
          </a:solidFill>
        </p:spPr>
        <p:txBody>
          <a:bodyPr anchor="ctr">
            <a:noAutofit/>
          </a:bodyPr>
          <a:lstStyle>
            <a:lvl1pPr algn="l" defTabSz="914400" rtl="0" eaLnBrk="1" latinLnBrk="0" hangingPunct="1">
              <a:spcBef>
                <a:spcPct val="0"/>
              </a:spcBef>
              <a:buNone/>
              <a:defRPr sz="2000" b="1" kern="1200" baseline="0">
                <a:solidFill>
                  <a:schemeClr val="bg1"/>
                </a:solidFill>
                <a:latin typeface="+mj-lt"/>
                <a:ea typeface="+mj-ea"/>
                <a:cs typeface="+mj-cs"/>
              </a:defRPr>
            </a:lvl1pPr>
          </a:lstStyle>
          <a:p>
            <a:pPr algn="ctr"/>
            <a:r>
              <a:rPr lang="en-GB" sz="2400"/>
              <a:t>Getting Ready to Learn</a:t>
            </a:r>
            <a:endParaRPr lang="en-GB" sz="2400"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6296" y="310899"/>
            <a:ext cx="1576733" cy="1576733"/>
          </a:xfrm>
          <a:prstGeom prst="rect">
            <a:avLst/>
          </a:prstGeom>
        </p:spPr>
      </p:pic>
      <p:sp>
        <p:nvSpPr>
          <p:cNvPr id="4" name="TextBox 3"/>
          <p:cNvSpPr txBox="1"/>
          <p:nvPr/>
        </p:nvSpPr>
        <p:spPr>
          <a:xfrm>
            <a:off x="297143" y="884978"/>
            <a:ext cx="8183048" cy="5816977"/>
          </a:xfrm>
          <a:prstGeom prst="rect">
            <a:avLst/>
          </a:prstGeom>
          <a:noFill/>
        </p:spPr>
        <p:txBody>
          <a:bodyPr wrap="square" rtlCol="0">
            <a:spAutoFit/>
          </a:bodyPr>
          <a:lstStyle/>
          <a:p>
            <a:r>
              <a:rPr lang="en-GB" sz="2400" b="1" dirty="0">
                <a:solidFill>
                  <a:srgbClr val="00B050"/>
                </a:solidFill>
              </a:rPr>
              <a:t>Research indicates that screen time in the hour </a:t>
            </a:r>
          </a:p>
          <a:p>
            <a:r>
              <a:rPr lang="en-GB" sz="2400" b="1" dirty="0">
                <a:solidFill>
                  <a:srgbClr val="00B050"/>
                </a:solidFill>
              </a:rPr>
              <a:t>leading up to bedtime can actually hamper sleep</a:t>
            </a:r>
            <a:r>
              <a:rPr lang="en-GB" b="1" dirty="0">
                <a:solidFill>
                  <a:srgbClr val="00B050"/>
                </a:solidFill>
              </a:rPr>
              <a:t>.</a:t>
            </a:r>
          </a:p>
          <a:p>
            <a:endParaRPr lang="en-GB" dirty="0"/>
          </a:p>
          <a:p>
            <a:endParaRPr lang="en-GB" dirty="0"/>
          </a:p>
          <a:p>
            <a:r>
              <a:rPr lang="en-GB" sz="2000" dirty="0">
                <a:solidFill>
                  <a:srgbClr val="002060"/>
                </a:solidFill>
              </a:rPr>
              <a:t>Use of devices can delay times at which children go to sleep.</a:t>
            </a:r>
          </a:p>
          <a:p>
            <a:endParaRPr lang="en-GB" dirty="0">
              <a:solidFill>
                <a:srgbClr val="002060"/>
              </a:solidFill>
            </a:endParaRPr>
          </a:p>
          <a:p>
            <a:endParaRPr lang="en-GB" dirty="0">
              <a:solidFill>
                <a:srgbClr val="002060"/>
              </a:solidFill>
            </a:endParaRPr>
          </a:p>
          <a:p>
            <a:r>
              <a:rPr lang="en-GB" sz="2000" dirty="0">
                <a:solidFill>
                  <a:srgbClr val="002060"/>
                </a:solidFill>
              </a:rPr>
              <a:t>Exciting games and lively programmes, or even just short</a:t>
            </a:r>
          </a:p>
          <a:p>
            <a:r>
              <a:rPr lang="en-GB" sz="2000" dirty="0">
                <a:solidFill>
                  <a:srgbClr val="002060"/>
                </a:solidFill>
              </a:rPr>
              <a:t>movies or books can overstimulate the brain and release </a:t>
            </a:r>
          </a:p>
          <a:p>
            <a:r>
              <a:rPr lang="en-GB" sz="2000" dirty="0">
                <a:solidFill>
                  <a:srgbClr val="002060"/>
                </a:solidFill>
              </a:rPr>
              <a:t>hormones that make it more difficult to get to sleep.</a:t>
            </a:r>
          </a:p>
          <a:p>
            <a:endParaRPr lang="en-GB" dirty="0">
              <a:solidFill>
                <a:srgbClr val="002060"/>
              </a:solidFill>
            </a:endParaRPr>
          </a:p>
          <a:p>
            <a:endParaRPr lang="en-GB" dirty="0">
              <a:solidFill>
                <a:srgbClr val="002060"/>
              </a:solidFill>
            </a:endParaRPr>
          </a:p>
          <a:p>
            <a:r>
              <a:rPr lang="en-GB" sz="2000" dirty="0">
                <a:solidFill>
                  <a:srgbClr val="002060"/>
                </a:solidFill>
              </a:rPr>
              <a:t>The light emitted from screens affects sleep patterns, so even if they are useful in putting us over to sleep, that sleep is not then of a good quality.</a:t>
            </a:r>
          </a:p>
          <a:p>
            <a:endParaRPr lang="en-GB" dirty="0">
              <a:solidFill>
                <a:srgbClr val="002060"/>
              </a:solidFill>
            </a:endParaRPr>
          </a:p>
          <a:p>
            <a:endParaRPr lang="en-GB" dirty="0">
              <a:solidFill>
                <a:srgbClr val="002060"/>
              </a:solidFill>
            </a:endParaRPr>
          </a:p>
          <a:p>
            <a:r>
              <a:rPr lang="en-GB" sz="2000" dirty="0">
                <a:solidFill>
                  <a:srgbClr val="002060"/>
                </a:solidFill>
              </a:rPr>
              <a:t>So stick with reading the bedtime stories!!</a:t>
            </a:r>
            <a:r>
              <a:rPr lang="en-GB" sz="2000" dirty="0">
                <a:solidFill>
                  <a:srgbClr val="002060"/>
                </a:solidFill>
                <a:sym typeface="Wingdings" panose="05000000000000000000" pitchFamily="2" charset="2"/>
              </a:rPr>
              <a:t></a:t>
            </a:r>
            <a:endParaRPr lang="en-GB" sz="2000" dirty="0">
              <a:solidFill>
                <a:srgbClr val="002060"/>
              </a:solidFill>
            </a:endParaRPr>
          </a:p>
          <a:p>
            <a:endParaRPr lang="en-GB" sz="2000" dirty="0">
              <a:solidFill>
                <a:srgbClr val="002060"/>
              </a:solidFill>
            </a:endParaRPr>
          </a:p>
          <a:p>
            <a:endParaRPr lang="en-GB" dirty="0"/>
          </a:p>
        </p:txBody>
      </p:sp>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56255" y="2755454"/>
            <a:ext cx="2180300" cy="166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40079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80">
                                          <p:stCondLst>
                                            <p:cond delay="0"/>
                                          </p:stCondLst>
                                        </p:cTn>
                                        <p:tgtEl>
                                          <p:spTgt spid="4">
                                            <p:txEl>
                                              <p:pRg st="0" end="0"/>
                                            </p:txEl>
                                          </p:spTgt>
                                        </p:tgtEl>
                                      </p:cBhvr>
                                    </p:animEffect>
                                    <p:anim calcmode="lin" valueType="num">
                                      <p:cBhvr>
                                        <p:cTn id="8"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xEl>
                                              <p:pRg st="0" end="0"/>
                                            </p:txEl>
                                          </p:spTgt>
                                        </p:tgtEl>
                                      </p:cBhvr>
                                      <p:to x="100000" y="60000"/>
                                    </p:animScale>
                                    <p:animScale>
                                      <p:cBhvr>
                                        <p:cTn id="14" dur="166" decel="50000">
                                          <p:stCondLst>
                                            <p:cond delay="676"/>
                                          </p:stCondLst>
                                        </p:cTn>
                                        <p:tgtEl>
                                          <p:spTgt spid="4">
                                            <p:txEl>
                                              <p:pRg st="0" end="0"/>
                                            </p:txEl>
                                          </p:spTgt>
                                        </p:tgtEl>
                                      </p:cBhvr>
                                      <p:to x="100000" y="100000"/>
                                    </p:animScale>
                                    <p:animScale>
                                      <p:cBhvr>
                                        <p:cTn id="15" dur="26">
                                          <p:stCondLst>
                                            <p:cond delay="1312"/>
                                          </p:stCondLst>
                                        </p:cTn>
                                        <p:tgtEl>
                                          <p:spTgt spid="4">
                                            <p:txEl>
                                              <p:pRg st="0" end="0"/>
                                            </p:txEl>
                                          </p:spTgt>
                                        </p:tgtEl>
                                      </p:cBhvr>
                                      <p:to x="100000" y="80000"/>
                                    </p:animScale>
                                    <p:animScale>
                                      <p:cBhvr>
                                        <p:cTn id="16" dur="166" decel="50000">
                                          <p:stCondLst>
                                            <p:cond delay="1338"/>
                                          </p:stCondLst>
                                        </p:cTn>
                                        <p:tgtEl>
                                          <p:spTgt spid="4">
                                            <p:txEl>
                                              <p:pRg st="0" end="0"/>
                                            </p:txEl>
                                          </p:spTgt>
                                        </p:tgtEl>
                                      </p:cBhvr>
                                      <p:to x="100000" y="100000"/>
                                    </p:animScale>
                                    <p:animScale>
                                      <p:cBhvr>
                                        <p:cTn id="17" dur="26">
                                          <p:stCondLst>
                                            <p:cond delay="1642"/>
                                          </p:stCondLst>
                                        </p:cTn>
                                        <p:tgtEl>
                                          <p:spTgt spid="4">
                                            <p:txEl>
                                              <p:pRg st="0" end="0"/>
                                            </p:txEl>
                                          </p:spTgt>
                                        </p:tgtEl>
                                      </p:cBhvr>
                                      <p:to x="100000" y="90000"/>
                                    </p:animScale>
                                    <p:animScale>
                                      <p:cBhvr>
                                        <p:cTn id="18" dur="166" decel="50000">
                                          <p:stCondLst>
                                            <p:cond delay="1668"/>
                                          </p:stCondLst>
                                        </p:cTn>
                                        <p:tgtEl>
                                          <p:spTgt spid="4">
                                            <p:txEl>
                                              <p:pRg st="0" end="0"/>
                                            </p:txEl>
                                          </p:spTgt>
                                        </p:tgtEl>
                                      </p:cBhvr>
                                      <p:to x="100000" y="100000"/>
                                    </p:animScale>
                                    <p:animScale>
                                      <p:cBhvr>
                                        <p:cTn id="19" dur="26">
                                          <p:stCondLst>
                                            <p:cond delay="1808"/>
                                          </p:stCondLst>
                                        </p:cTn>
                                        <p:tgtEl>
                                          <p:spTgt spid="4">
                                            <p:txEl>
                                              <p:pRg st="0" end="0"/>
                                            </p:txEl>
                                          </p:spTgt>
                                        </p:tgtEl>
                                      </p:cBhvr>
                                      <p:to x="100000" y="95000"/>
                                    </p:animScale>
                                    <p:animScale>
                                      <p:cBhvr>
                                        <p:cTn id="20" dur="166" decel="50000">
                                          <p:stCondLst>
                                            <p:cond delay="1834"/>
                                          </p:stCondLst>
                                        </p:cTn>
                                        <p:tgtEl>
                                          <p:spTgt spid="4">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Effect transition="in" filter="wipe(down)">
                                      <p:cBhvr>
                                        <p:cTn id="25" dur="580">
                                          <p:stCondLst>
                                            <p:cond delay="0"/>
                                          </p:stCondLst>
                                        </p:cTn>
                                        <p:tgtEl>
                                          <p:spTgt spid="4">
                                            <p:txEl>
                                              <p:pRg st="1" end="1"/>
                                            </p:txEl>
                                          </p:spTgt>
                                        </p:tgtEl>
                                      </p:cBhvr>
                                    </p:animEffect>
                                    <p:anim calcmode="lin" valueType="num">
                                      <p:cBhvr>
                                        <p:cTn id="26" dur="1822" tmFilter="0,0; 0.14,0.36; 0.43,0.73; 0.71,0.91; 1.0,1.0">
                                          <p:stCondLst>
                                            <p:cond delay="0"/>
                                          </p:stCondLst>
                                        </p:cTn>
                                        <p:tgtEl>
                                          <p:spTgt spid="4">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4">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4">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4">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4">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4">
                                            <p:txEl>
                                              <p:pRg st="1" end="1"/>
                                            </p:txEl>
                                          </p:spTgt>
                                        </p:tgtEl>
                                      </p:cBhvr>
                                      <p:to x="100000" y="60000"/>
                                    </p:animScale>
                                    <p:animScale>
                                      <p:cBhvr>
                                        <p:cTn id="32" dur="166" decel="50000">
                                          <p:stCondLst>
                                            <p:cond delay="676"/>
                                          </p:stCondLst>
                                        </p:cTn>
                                        <p:tgtEl>
                                          <p:spTgt spid="4">
                                            <p:txEl>
                                              <p:pRg st="1" end="1"/>
                                            </p:txEl>
                                          </p:spTgt>
                                        </p:tgtEl>
                                      </p:cBhvr>
                                      <p:to x="100000" y="100000"/>
                                    </p:animScale>
                                    <p:animScale>
                                      <p:cBhvr>
                                        <p:cTn id="33" dur="26">
                                          <p:stCondLst>
                                            <p:cond delay="1312"/>
                                          </p:stCondLst>
                                        </p:cTn>
                                        <p:tgtEl>
                                          <p:spTgt spid="4">
                                            <p:txEl>
                                              <p:pRg st="1" end="1"/>
                                            </p:txEl>
                                          </p:spTgt>
                                        </p:tgtEl>
                                      </p:cBhvr>
                                      <p:to x="100000" y="80000"/>
                                    </p:animScale>
                                    <p:animScale>
                                      <p:cBhvr>
                                        <p:cTn id="34" dur="166" decel="50000">
                                          <p:stCondLst>
                                            <p:cond delay="1338"/>
                                          </p:stCondLst>
                                        </p:cTn>
                                        <p:tgtEl>
                                          <p:spTgt spid="4">
                                            <p:txEl>
                                              <p:pRg st="1" end="1"/>
                                            </p:txEl>
                                          </p:spTgt>
                                        </p:tgtEl>
                                      </p:cBhvr>
                                      <p:to x="100000" y="100000"/>
                                    </p:animScale>
                                    <p:animScale>
                                      <p:cBhvr>
                                        <p:cTn id="35" dur="26">
                                          <p:stCondLst>
                                            <p:cond delay="1642"/>
                                          </p:stCondLst>
                                        </p:cTn>
                                        <p:tgtEl>
                                          <p:spTgt spid="4">
                                            <p:txEl>
                                              <p:pRg st="1" end="1"/>
                                            </p:txEl>
                                          </p:spTgt>
                                        </p:tgtEl>
                                      </p:cBhvr>
                                      <p:to x="100000" y="90000"/>
                                    </p:animScale>
                                    <p:animScale>
                                      <p:cBhvr>
                                        <p:cTn id="36" dur="166" decel="50000">
                                          <p:stCondLst>
                                            <p:cond delay="1668"/>
                                          </p:stCondLst>
                                        </p:cTn>
                                        <p:tgtEl>
                                          <p:spTgt spid="4">
                                            <p:txEl>
                                              <p:pRg st="1" end="1"/>
                                            </p:txEl>
                                          </p:spTgt>
                                        </p:tgtEl>
                                      </p:cBhvr>
                                      <p:to x="100000" y="100000"/>
                                    </p:animScale>
                                    <p:animScale>
                                      <p:cBhvr>
                                        <p:cTn id="37" dur="26">
                                          <p:stCondLst>
                                            <p:cond delay="1808"/>
                                          </p:stCondLst>
                                        </p:cTn>
                                        <p:tgtEl>
                                          <p:spTgt spid="4">
                                            <p:txEl>
                                              <p:pRg st="1" end="1"/>
                                            </p:txEl>
                                          </p:spTgt>
                                        </p:tgtEl>
                                      </p:cBhvr>
                                      <p:to x="100000" y="95000"/>
                                    </p:animScale>
                                    <p:animScale>
                                      <p:cBhvr>
                                        <p:cTn id="38" dur="166" decel="50000">
                                          <p:stCondLst>
                                            <p:cond delay="1834"/>
                                          </p:stCondLst>
                                        </p:cTn>
                                        <p:tgtEl>
                                          <p:spTgt spid="4">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4">
                                            <p:txEl>
                                              <p:pRg st="7" end="7"/>
                                            </p:txEl>
                                          </p:spTgt>
                                        </p:tgtEl>
                                        <p:attrNameLst>
                                          <p:attrName>style.visibility</p:attrName>
                                        </p:attrNameLst>
                                      </p:cBhvr>
                                      <p:to>
                                        <p:strVal val="visible"/>
                                      </p:to>
                                    </p:set>
                                    <p:anim calcmode="lin" valueType="num">
                                      <p:cBhvr>
                                        <p:cTn id="43" dur="500" fill="hold"/>
                                        <p:tgtEl>
                                          <p:spTgt spid="4">
                                            <p:txEl>
                                              <p:pRg st="7" end="7"/>
                                            </p:txEl>
                                          </p:spTgt>
                                        </p:tgtEl>
                                        <p:attrNameLst>
                                          <p:attrName>ppt_w</p:attrName>
                                        </p:attrNameLst>
                                      </p:cBhvr>
                                      <p:tavLst>
                                        <p:tav tm="0">
                                          <p:val>
                                            <p:fltVal val="0"/>
                                          </p:val>
                                        </p:tav>
                                        <p:tav tm="100000">
                                          <p:val>
                                            <p:strVal val="#ppt_w"/>
                                          </p:val>
                                        </p:tav>
                                      </p:tavLst>
                                    </p:anim>
                                    <p:anim calcmode="lin" valueType="num">
                                      <p:cBhvr>
                                        <p:cTn id="44" dur="500" fill="hold"/>
                                        <p:tgtEl>
                                          <p:spTgt spid="4">
                                            <p:txEl>
                                              <p:pRg st="7" end="7"/>
                                            </p:txEl>
                                          </p:spTgt>
                                        </p:tgtEl>
                                        <p:attrNameLst>
                                          <p:attrName>ppt_h</p:attrName>
                                        </p:attrNameLst>
                                      </p:cBhvr>
                                      <p:tavLst>
                                        <p:tav tm="0">
                                          <p:val>
                                            <p:fltVal val="0"/>
                                          </p:val>
                                        </p:tav>
                                        <p:tav tm="100000">
                                          <p:val>
                                            <p:strVal val="#ppt_h"/>
                                          </p:val>
                                        </p:tav>
                                      </p:tavLst>
                                    </p:anim>
                                    <p:animEffect transition="in" filter="fade">
                                      <p:cBhvr>
                                        <p:cTn id="45" dur="500"/>
                                        <p:tgtEl>
                                          <p:spTgt spid="4">
                                            <p:txEl>
                                              <p:pRg st="7" end="7"/>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nodeType="clickEffect">
                                  <p:stCondLst>
                                    <p:cond delay="0"/>
                                  </p:stCondLst>
                                  <p:childTnLst>
                                    <p:set>
                                      <p:cBhvr>
                                        <p:cTn id="49" dur="1" fill="hold">
                                          <p:stCondLst>
                                            <p:cond delay="0"/>
                                          </p:stCondLst>
                                        </p:cTn>
                                        <p:tgtEl>
                                          <p:spTgt spid="4">
                                            <p:txEl>
                                              <p:pRg st="8" end="8"/>
                                            </p:txEl>
                                          </p:spTgt>
                                        </p:tgtEl>
                                        <p:attrNameLst>
                                          <p:attrName>style.visibility</p:attrName>
                                        </p:attrNameLst>
                                      </p:cBhvr>
                                      <p:to>
                                        <p:strVal val="visible"/>
                                      </p:to>
                                    </p:set>
                                    <p:anim calcmode="lin" valueType="num">
                                      <p:cBhvr>
                                        <p:cTn id="50" dur="500" fill="hold"/>
                                        <p:tgtEl>
                                          <p:spTgt spid="4">
                                            <p:txEl>
                                              <p:pRg st="8" end="8"/>
                                            </p:txEl>
                                          </p:spTgt>
                                        </p:tgtEl>
                                        <p:attrNameLst>
                                          <p:attrName>ppt_w</p:attrName>
                                        </p:attrNameLst>
                                      </p:cBhvr>
                                      <p:tavLst>
                                        <p:tav tm="0">
                                          <p:val>
                                            <p:fltVal val="0"/>
                                          </p:val>
                                        </p:tav>
                                        <p:tav tm="100000">
                                          <p:val>
                                            <p:strVal val="#ppt_w"/>
                                          </p:val>
                                        </p:tav>
                                      </p:tavLst>
                                    </p:anim>
                                    <p:anim calcmode="lin" valueType="num">
                                      <p:cBhvr>
                                        <p:cTn id="51" dur="500" fill="hold"/>
                                        <p:tgtEl>
                                          <p:spTgt spid="4">
                                            <p:txEl>
                                              <p:pRg st="8" end="8"/>
                                            </p:txEl>
                                          </p:spTgt>
                                        </p:tgtEl>
                                        <p:attrNameLst>
                                          <p:attrName>ppt_h</p:attrName>
                                        </p:attrNameLst>
                                      </p:cBhvr>
                                      <p:tavLst>
                                        <p:tav tm="0">
                                          <p:val>
                                            <p:fltVal val="0"/>
                                          </p:val>
                                        </p:tav>
                                        <p:tav tm="100000">
                                          <p:val>
                                            <p:strVal val="#ppt_h"/>
                                          </p:val>
                                        </p:tav>
                                      </p:tavLst>
                                    </p:anim>
                                    <p:animEffect transition="in" filter="fade">
                                      <p:cBhvr>
                                        <p:cTn id="52" dur="500"/>
                                        <p:tgtEl>
                                          <p:spTgt spid="4">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nodeType="clickEffect">
                                  <p:stCondLst>
                                    <p:cond delay="0"/>
                                  </p:stCondLst>
                                  <p:childTnLst>
                                    <p:set>
                                      <p:cBhvr>
                                        <p:cTn id="56" dur="1" fill="hold">
                                          <p:stCondLst>
                                            <p:cond delay="0"/>
                                          </p:stCondLst>
                                        </p:cTn>
                                        <p:tgtEl>
                                          <p:spTgt spid="4">
                                            <p:txEl>
                                              <p:pRg st="9" end="9"/>
                                            </p:txEl>
                                          </p:spTgt>
                                        </p:tgtEl>
                                        <p:attrNameLst>
                                          <p:attrName>style.visibility</p:attrName>
                                        </p:attrNameLst>
                                      </p:cBhvr>
                                      <p:to>
                                        <p:strVal val="visible"/>
                                      </p:to>
                                    </p:set>
                                    <p:anim calcmode="lin" valueType="num">
                                      <p:cBhvr>
                                        <p:cTn id="57" dur="500" fill="hold"/>
                                        <p:tgtEl>
                                          <p:spTgt spid="4">
                                            <p:txEl>
                                              <p:pRg st="9" end="9"/>
                                            </p:txEl>
                                          </p:spTgt>
                                        </p:tgtEl>
                                        <p:attrNameLst>
                                          <p:attrName>ppt_w</p:attrName>
                                        </p:attrNameLst>
                                      </p:cBhvr>
                                      <p:tavLst>
                                        <p:tav tm="0">
                                          <p:val>
                                            <p:fltVal val="0"/>
                                          </p:val>
                                        </p:tav>
                                        <p:tav tm="100000">
                                          <p:val>
                                            <p:strVal val="#ppt_w"/>
                                          </p:val>
                                        </p:tav>
                                      </p:tavLst>
                                    </p:anim>
                                    <p:anim calcmode="lin" valueType="num">
                                      <p:cBhvr>
                                        <p:cTn id="58" dur="500" fill="hold"/>
                                        <p:tgtEl>
                                          <p:spTgt spid="4">
                                            <p:txEl>
                                              <p:pRg st="9" end="9"/>
                                            </p:txEl>
                                          </p:spTgt>
                                        </p:tgtEl>
                                        <p:attrNameLst>
                                          <p:attrName>ppt_h</p:attrName>
                                        </p:attrNameLst>
                                      </p:cBhvr>
                                      <p:tavLst>
                                        <p:tav tm="0">
                                          <p:val>
                                            <p:fltVal val="0"/>
                                          </p:val>
                                        </p:tav>
                                        <p:tav tm="100000">
                                          <p:val>
                                            <p:strVal val="#ppt_h"/>
                                          </p:val>
                                        </p:tav>
                                      </p:tavLst>
                                    </p:anim>
                                    <p:animEffect transition="in" filter="fade">
                                      <p:cBhvr>
                                        <p:cTn id="59" dur="500"/>
                                        <p:tgtEl>
                                          <p:spTgt spid="4">
                                            <p:txEl>
                                              <p:pRg st="9" end="9"/>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53" presetClass="entr" presetSubtype="16" fill="hold" nodeType="clickEffect">
                                  <p:stCondLst>
                                    <p:cond delay="0"/>
                                  </p:stCondLst>
                                  <p:childTnLst>
                                    <p:set>
                                      <p:cBhvr>
                                        <p:cTn id="63" dur="1" fill="hold">
                                          <p:stCondLst>
                                            <p:cond delay="0"/>
                                          </p:stCondLst>
                                        </p:cTn>
                                        <p:tgtEl>
                                          <p:spTgt spid="4">
                                            <p:txEl>
                                              <p:pRg st="12" end="12"/>
                                            </p:txEl>
                                          </p:spTgt>
                                        </p:tgtEl>
                                        <p:attrNameLst>
                                          <p:attrName>style.visibility</p:attrName>
                                        </p:attrNameLst>
                                      </p:cBhvr>
                                      <p:to>
                                        <p:strVal val="visible"/>
                                      </p:to>
                                    </p:set>
                                    <p:anim calcmode="lin" valueType="num">
                                      <p:cBhvr>
                                        <p:cTn id="64" dur="500" fill="hold"/>
                                        <p:tgtEl>
                                          <p:spTgt spid="4">
                                            <p:txEl>
                                              <p:pRg st="12" end="12"/>
                                            </p:txEl>
                                          </p:spTgt>
                                        </p:tgtEl>
                                        <p:attrNameLst>
                                          <p:attrName>ppt_w</p:attrName>
                                        </p:attrNameLst>
                                      </p:cBhvr>
                                      <p:tavLst>
                                        <p:tav tm="0">
                                          <p:val>
                                            <p:fltVal val="0"/>
                                          </p:val>
                                        </p:tav>
                                        <p:tav tm="100000">
                                          <p:val>
                                            <p:strVal val="#ppt_w"/>
                                          </p:val>
                                        </p:tav>
                                      </p:tavLst>
                                    </p:anim>
                                    <p:anim calcmode="lin" valueType="num">
                                      <p:cBhvr>
                                        <p:cTn id="65" dur="500" fill="hold"/>
                                        <p:tgtEl>
                                          <p:spTgt spid="4">
                                            <p:txEl>
                                              <p:pRg st="12" end="12"/>
                                            </p:txEl>
                                          </p:spTgt>
                                        </p:tgtEl>
                                        <p:attrNameLst>
                                          <p:attrName>ppt_h</p:attrName>
                                        </p:attrNameLst>
                                      </p:cBhvr>
                                      <p:tavLst>
                                        <p:tav tm="0">
                                          <p:val>
                                            <p:fltVal val="0"/>
                                          </p:val>
                                        </p:tav>
                                        <p:tav tm="100000">
                                          <p:val>
                                            <p:strVal val="#ppt_h"/>
                                          </p:val>
                                        </p:tav>
                                      </p:tavLst>
                                    </p:anim>
                                    <p:animEffect transition="in" filter="fade">
                                      <p:cBhvr>
                                        <p:cTn id="66" dur="500"/>
                                        <p:tgtEl>
                                          <p:spTgt spid="4">
                                            <p:txEl>
                                              <p:pRg st="12" end="12"/>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53" presetClass="entr" presetSubtype="16" fill="hold" nodeType="clickEffect">
                                  <p:stCondLst>
                                    <p:cond delay="0"/>
                                  </p:stCondLst>
                                  <p:childTnLst>
                                    <p:set>
                                      <p:cBhvr>
                                        <p:cTn id="70" dur="1" fill="hold">
                                          <p:stCondLst>
                                            <p:cond delay="0"/>
                                          </p:stCondLst>
                                        </p:cTn>
                                        <p:tgtEl>
                                          <p:spTgt spid="4">
                                            <p:txEl>
                                              <p:pRg st="15" end="15"/>
                                            </p:txEl>
                                          </p:spTgt>
                                        </p:tgtEl>
                                        <p:attrNameLst>
                                          <p:attrName>style.visibility</p:attrName>
                                        </p:attrNameLst>
                                      </p:cBhvr>
                                      <p:to>
                                        <p:strVal val="visible"/>
                                      </p:to>
                                    </p:set>
                                    <p:anim calcmode="lin" valueType="num">
                                      <p:cBhvr>
                                        <p:cTn id="71" dur="500" fill="hold"/>
                                        <p:tgtEl>
                                          <p:spTgt spid="4">
                                            <p:txEl>
                                              <p:pRg st="15" end="15"/>
                                            </p:txEl>
                                          </p:spTgt>
                                        </p:tgtEl>
                                        <p:attrNameLst>
                                          <p:attrName>ppt_w</p:attrName>
                                        </p:attrNameLst>
                                      </p:cBhvr>
                                      <p:tavLst>
                                        <p:tav tm="0">
                                          <p:val>
                                            <p:fltVal val="0"/>
                                          </p:val>
                                        </p:tav>
                                        <p:tav tm="100000">
                                          <p:val>
                                            <p:strVal val="#ppt_w"/>
                                          </p:val>
                                        </p:tav>
                                      </p:tavLst>
                                    </p:anim>
                                    <p:anim calcmode="lin" valueType="num">
                                      <p:cBhvr>
                                        <p:cTn id="72" dur="500" fill="hold"/>
                                        <p:tgtEl>
                                          <p:spTgt spid="4">
                                            <p:txEl>
                                              <p:pRg st="15" end="15"/>
                                            </p:txEl>
                                          </p:spTgt>
                                        </p:tgtEl>
                                        <p:attrNameLst>
                                          <p:attrName>ppt_h</p:attrName>
                                        </p:attrNameLst>
                                      </p:cBhvr>
                                      <p:tavLst>
                                        <p:tav tm="0">
                                          <p:val>
                                            <p:fltVal val="0"/>
                                          </p:val>
                                        </p:tav>
                                        <p:tav tm="100000">
                                          <p:val>
                                            <p:strVal val="#ppt_h"/>
                                          </p:val>
                                        </p:tav>
                                      </p:tavLst>
                                    </p:anim>
                                    <p:animEffect transition="in" filter="fade">
                                      <p:cBhvr>
                                        <p:cTn id="73" dur="500"/>
                                        <p:tgtEl>
                                          <p:spTgt spid="4">
                                            <p:txEl>
                                              <p:pRg st="15" end="15"/>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26" presetClass="entr" presetSubtype="0" fill="hold" nodeType="clickEffect">
                                  <p:stCondLst>
                                    <p:cond delay="0"/>
                                  </p:stCondLst>
                                  <p:childTnLst>
                                    <p:set>
                                      <p:cBhvr>
                                        <p:cTn id="77" dur="1" fill="hold">
                                          <p:stCondLst>
                                            <p:cond delay="0"/>
                                          </p:stCondLst>
                                        </p:cTn>
                                        <p:tgtEl>
                                          <p:spTgt spid="4099"/>
                                        </p:tgtEl>
                                        <p:attrNameLst>
                                          <p:attrName>style.visibility</p:attrName>
                                        </p:attrNameLst>
                                      </p:cBhvr>
                                      <p:to>
                                        <p:strVal val="visible"/>
                                      </p:to>
                                    </p:set>
                                    <p:animEffect transition="in" filter="wipe(down)">
                                      <p:cBhvr>
                                        <p:cTn id="78" dur="580">
                                          <p:stCondLst>
                                            <p:cond delay="0"/>
                                          </p:stCondLst>
                                        </p:cTn>
                                        <p:tgtEl>
                                          <p:spTgt spid="4099"/>
                                        </p:tgtEl>
                                      </p:cBhvr>
                                    </p:animEffect>
                                    <p:anim calcmode="lin" valueType="num">
                                      <p:cBhvr>
                                        <p:cTn id="79" dur="1822" tmFilter="0,0; 0.14,0.36; 0.43,0.73; 0.71,0.91; 1.0,1.0">
                                          <p:stCondLst>
                                            <p:cond delay="0"/>
                                          </p:stCondLst>
                                        </p:cTn>
                                        <p:tgtEl>
                                          <p:spTgt spid="4099"/>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4099"/>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4099"/>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4099"/>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4099"/>
                                        </p:tgtEl>
                                        <p:attrNameLst>
                                          <p:attrName>ppt_y</p:attrName>
                                        </p:attrNameLst>
                                      </p:cBhvr>
                                      <p:tavLst>
                                        <p:tav tm="0" fmla="#ppt_y-sin(pi*$)/81">
                                          <p:val>
                                            <p:fltVal val="0"/>
                                          </p:val>
                                        </p:tav>
                                        <p:tav tm="100000">
                                          <p:val>
                                            <p:fltVal val="1"/>
                                          </p:val>
                                        </p:tav>
                                      </p:tavLst>
                                    </p:anim>
                                    <p:animScale>
                                      <p:cBhvr>
                                        <p:cTn id="84" dur="26">
                                          <p:stCondLst>
                                            <p:cond delay="650"/>
                                          </p:stCondLst>
                                        </p:cTn>
                                        <p:tgtEl>
                                          <p:spTgt spid="4099"/>
                                        </p:tgtEl>
                                      </p:cBhvr>
                                      <p:to x="100000" y="60000"/>
                                    </p:animScale>
                                    <p:animScale>
                                      <p:cBhvr>
                                        <p:cTn id="85" dur="166" decel="50000">
                                          <p:stCondLst>
                                            <p:cond delay="676"/>
                                          </p:stCondLst>
                                        </p:cTn>
                                        <p:tgtEl>
                                          <p:spTgt spid="4099"/>
                                        </p:tgtEl>
                                      </p:cBhvr>
                                      <p:to x="100000" y="100000"/>
                                    </p:animScale>
                                    <p:animScale>
                                      <p:cBhvr>
                                        <p:cTn id="86" dur="26">
                                          <p:stCondLst>
                                            <p:cond delay="1312"/>
                                          </p:stCondLst>
                                        </p:cTn>
                                        <p:tgtEl>
                                          <p:spTgt spid="4099"/>
                                        </p:tgtEl>
                                      </p:cBhvr>
                                      <p:to x="100000" y="80000"/>
                                    </p:animScale>
                                    <p:animScale>
                                      <p:cBhvr>
                                        <p:cTn id="87" dur="166" decel="50000">
                                          <p:stCondLst>
                                            <p:cond delay="1338"/>
                                          </p:stCondLst>
                                        </p:cTn>
                                        <p:tgtEl>
                                          <p:spTgt spid="4099"/>
                                        </p:tgtEl>
                                      </p:cBhvr>
                                      <p:to x="100000" y="100000"/>
                                    </p:animScale>
                                    <p:animScale>
                                      <p:cBhvr>
                                        <p:cTn id="88" dur="26">
                                          <p:stCondLst>
                                            <p:cond delay="1642"/>
                                          </p:stCondLst>
                                        </p:cTn>
                                        <p:tgtEl>
                                          <p:spTgt spid="4099"/>
                                        </p:tgtEl>
                                      </p:cBhvr>
                                      <p:to x="100000" y="90000"/>
                                    </p:animScale>
                                    <p:animScale>
                                      <p:cBhvr>
                                        <p:cTn id="89" dur="166" decel="50000">
                                          <p:stCondLst>
                                            <p:cond delay="1668"/>
                                          </p:stCondLst>
                                        </p:cTn>
                                        <p:tgtEl>
                                          <p:spTgt spid="4099"/>
                                        </p:tgtEl>
                                      </p:cBhvr>
                                      <p:to x="100000" y="100000"/>
                                    </p:animScale>
                                    <p:animScale>
                                      <p:cBhvr>
                                        <p:cTn id="90" dur="26">
                                          <p:stCondLst>
                                            <p:cond delay="1808"/>
                                          </p:stCondLst>
                                        </p:cTn>
                                        <p:tgtEl>
                                          <p:spTgt spid="4099"/>
                                        </p:tgtEl>
                                      </p:cBhvr>
                                      <p:to x="100000" y="95000"/>
                                    </p:animScale>
                                    <p:animScale>
                                      <p:cBhvr>
                                        <p:cTn id="91" dur="166" decel="50000">
                                          <p:stCondLst>
                                            <p:cond delay="1834"/>
                                          </p:stCondLst>
                                        </p:cTn>
                                        <p:tgtEl>
                                          <p:spTgt spid="409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97661" y="280374"/>
            <a:ext cx="8579095"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09763" y="433545"/>
            <a:ext cx="8354890" cy="930447"/>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4700" b="1" i="1">
                <a:solidFill>
                  <a:srgbClr val="FFFFFF"/>
                </a:solidFill>
                <a:latin typeface="+mj-lt"/>
                <a:ea typeface="+mj-ea"/>
                <a:cs typeface="+mj-cs"/>
              </a:rPr>
              <a:t>Keep reading!</a:t>
            </a:r>
          </a:p>
        </p:txBody>
      </p:sp>
      <p:cxnSp>
        <p:nvCxnSpPr>
          <p:cNvPr id="13" name="Straight Connector 12">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672558" y="1522292"/>
            <a:ext cx="58293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6" name="Picture 2">
            <a:extLst>
              <a:ext uri="{FF2B5EF4-FFF2-40B4-BE49-F238E27FC236}">
                <a16:creationId xmlns:a16="http://schemas.microsoft.com/office/drawing/2014/main" id="{358106FA-067A-4B94-9FEB-54D06CE9D18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67560" y="2426818"/>
            <a:ext cx="3909292" cy="3997637"/>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5" name="Straight Connector 14">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8720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4"/>
          <a:stretch>
            <a:fillRect/>
          </a:stretch>
        </p:blipFill>
        <p:spPr>
          <a:xfrm>
            <a:off x="4880954" y="2426818"/>
            <a:ext cx="3997637" cy="3997637"/>
          </a:xfrm>
          <a:prstGeom prst="rect">
            <a:avLst/>
          </a:prstGeom>
        </p:spPr>
      </p:pic>
    </p:spTree>
    <p:extLst>
      <p:ext uri="{BB962C8B-B14F-4D97-AF65-F5344CB8AC3E}">
        <p14:creationId xmlns:p14="http://schemas.microsoft.com/office/powerpoint/2010/main" val="42353317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668344" y="0"/>
            <a:ext cx="1475656" cy="1475656"/>
          </a:xfrm>
        </p:spPr>
      </p:pic>
      <p:sp>
        <p:nvSpPr>
          <p:cNvPr id="5" name="TextBox 4"/>
          <p:cNvSpPr txBox="1"/>
          <p:nvPr/>
        </p:nvSpPr>
        <p:spPr>
          <a:xfrm>
            <a:off x="539552" y="1035488"/>
            <a:ext cx="7760402" cy="4216539"/>
          </a:xfrm>
          <a:prstGeom prst="rect">
            <a:avLst/>
          </a:prstGeom>
          <a:noFill/>
        </p:spPr>
        <p:txBody>
          <a:bodyPr wrap="square" rtlCol="0">
            <a:spAutoFit/>
          </a:bodyPr>
          <a:lstStyle/>
          <a:p>
            <a:r>
              <a:rPr lang="en-GB" sz="2800" dirty="0">
                <a:solidFill>
                  <a:srgbClr val="110284"/>
                </a:solidFill>
              </a:rPr>
              <a:t>As a parent you are the most important person       in the life and development of your child.</a:t>
            </a:r>
          </a:p>
          <a:p>
            <a:endParaRPr lang="en-GB" sz="2400" dirty="0">
              <a:solidFill>
                <a:srgbClr val="110284"/>
              </a:solidFill>
            </a:endParaRPr>
          </a:p>
          <a:p>
            <a:r>
              <a:rPr lang="en-GB" sz="2800" dirty="0">
                <a:solidFill>
                  <a:srgbClr val="110284"/>
                </a:solidFill>
              </a:rPr>
              <a:t>You have a key role to play in preparing them for school by helping to build oral language skills which will help support them in learning to read and write.</a:t>
            </a:r>
          </a:p>
          <a:p>
            <a:endParaRPr lang="en-GB" sz="2400" dirty="0">
              <a:solidFill>
                <a:srgbClr val="110284"/>
              </a:solidFill>
            </a:endParaRPr>
          </a:p>
          <a:p>
            <a:r>
              <a:rPr lang="en-GB" sz="2800" dirty="0">
                <a:solidFill>
                  <a:srgbClr val="110284"/>
                </a:solidFill>
              </a:rPr>
              <a:t>One of the best ways you can do this is by simply sharing a book with them.</a:t>
            </a:r>
          </a:p>
          <a:p>
            <a:endParaRPr lang="en-GB" sz="2400" dirty="0"/>
          </a:p>
        </p:txBody>
      </p:sp>
      <p:pic>
        <p:nvPicPr>
          <p:cNvPr id="3" name="Picture 2"/>
          <p:cNvPicPr>
            <a:picLocks noChangeAspect="1"/>
          </p:cNvPicPr>
          <p:nvPr/>
        </p:nvPicPr>
        <p:blipFill>
          <a:blip r:embed="rId4"/>
          <a:stretch>
            <a:fillRect/>
          </a:stretch>
        </p:blipFill>
        <p:spPr>
          <a:xfrm>
            <a:off x="7092280" y="6093296"/>
            <a:ext cx="1859441" cy="597460"/>
          </a:xfrm>
          <a:prstGeom prst="rect">
            <a:avLst/>
          </a:prstGeom>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01634" y="5168333"/>
            <a:ext cx="1737780" cy="1321660"/>
          </a:xfrm>
          <a:prstGeom prst="rect">
            <a:avLst/>
          </a:prstGeom>
        </p:spPr>
      </p:pic>
      <p:sp>
        <p:nvSpPr>
          <p:cNvPr id="7" name="TextBox 6">
            <a:extLst>
              <a:ext uri="{FF2B5EF4-FFF2-40B4-BE49-F238E27FC236}">
                <a16:creationId xmlns:a16="http://schemas.microsoft.com/office/drawing/2014/main" id="{DA391A5E-2550-4FB0-8C2E-BC540FA0E404}"/>
              </a:ext>
            </a:extLst>
          </p:cNvPr>
          <p:cNvSpPr txBox="1"/>
          <p:nvPr/>
        </p:nvSpPr>
        <p:spPr>
          <a:xfrm>
            <a:off x="683568" y="224146"/>
            <a:ext cx="5788367" cy="369332"/>
          </a:xfrm>
          <a:prstGeom prst="rect">
            <a:avLst/>
          </a:prstGeom>
          <a:solidFill>
            <a:srgbClr val="7030A0"/>
          </a:solidFill>
        </p:spPr>
        <p:txBody>
          <a:bodyPr wrap="square" rtlCol="0">
            <a:spAutoFit/>
          </a:bodyPr>
          <a:lstStyle/>
          <a:p>
            <a:pPr algn="ctr"/>
            <a:r>
              <a:rPr lang="en-GB" b="1" dirty="0">
                <a:solidFill>
                  <a:schemeClr val="bg1"/>
                </a:solidFill>
              </a:rPr>
              <a:t>Big Bedtime Read</a:t>
            </a:r>
          </a:p>
        </p:txBody>
      </p:sp>
      <p:sp>
        <p:nvSpPr>
          <p:cNvPr id="8" name="TextBox 7">
            <a:extLst>
              <a:ext uri="{FF2B5EF4-FFF2-40B4-BE49-F238E27FC236}">
                <a16:creationId xmlns:a16="http://schemas.microsoft.com/office/drawing/2014/main" id="{88E34AFF-4810-4C8B-A6A6-9869D13155D3}"/>
              </a:ext>
            </a:extLst>
          </p:cNvPr>
          <p:cNvSpPr txBox="1"/>
          <p:nvPr/>
        </p:nvSpPr>
        <p:spPr>
          <a:xfrm>
            <a:off x="4211960" y="4926441"/>
            <a:ext cx="4482116" cy="954107"/>
          </a:xfrm>
          <a:prstGeom prst="rect">
            <a:avLst/>
          </a:prstGeom>
          <a:noFill/>
        </p:spPr>
        <p:txBody>
          <a:bodyPr wrap="square" rtlCol="0">
            <a:spAutoFit/>
          </a:bodyPr>
          <a:lstStyle/>
          <a:p>
            <a:pPr algn="just"/>
            <a:r>
              <a:rPr lang="en-GB" sz="1400" b="1" dirty="0">
                <a:solidFill>
                  <a:srgbClr val="00B050"/>
                </a:solidFill>
              </a:rPr>
              <a:t>Yet according to recent research, the proportion of toddlers being read to every day has dropped from 70% to just 50% in the last five years, a decline which poses a significant threat to our children’s language development!</a:t>
            </a:r>
          </a:p>
        </p:txBody>
      </p:sp>
    </p:spTree>
    <p:extLst>
      <p:ext uri="{BB962C8B-B14F-4D97-AF65-F5344CB8AC3E}">
        <p14:creationId xmlns:p14="http://schemas.microsoft.com/office/powerpoint/2010/main" val="227640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80">
                                          <p:stCondLst>
                                            <p:cond delay="0"/>
                                          </p:stCondLst>
                                        </p:cTn>
                                        <p:tgtEl>
                                          <p:spTgt spid="5">
                                            <p:txEl>
                                              <p:pRg st="0" end="0"/>
                                            </p:txEl>
                                          </p:spTgt>
                                        </p:tgtEl>
                                      </p:cBhvr>
                                    </p:animEffect>
                                    <p:anim calcmode="lin" valueType="num">
                                      <p:cBhvr>
                                        <p:cTn id="8" dur="1822" tmFilter="0,0; 0.14,0.36; 0.43,0.73; 0.71,0.91; 1.0,1.0">
                                          <p:stCondLst>
                                            <p:cond delay="0"/>
                                          </p:stCondLst>
                                        </p:cTn>
                                        <p:tgtEl>
                                          <p:spTgt spid="5">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xEl>
                                              <p:pRg st="0" end="0"/>
                                            </p:txEl>
                                          </p:spTgt>
                                        </p:tgtEl>
                                      </p:cBhvr>
                                      <p:to x="100000" y="60000"/>
                                    </p:animScale>
                                    <p:animScale>
                                      <p:cBhvr>
                                        <p:cTn id="14" dur="166" decel="50000">
                                          <p:stCondLst>
                                            <p:cond delay="676"/>
                                          </p:stCondLst>
                                        </p:cTn>
                                        <p:tgtEl>
                                          <p:spTgt spid="5">
                                            <p:txEl>
                                              <p:pRg st="0" end="0"/>
                                            </p:txEl>
                                          </p:spTgt>
                                        </p:tgtEl>
                                      </p:cBhvr>
                                      <p:to x="100000" y="100000"/>
                                    </p:animScale>
                                    <p:animScale>
                                      <p:cBhvr>
                                        <p:cTn id="15" dur="26">
                                          <p:stCondLst>
                                            <p:cond delay="1312"/>
                                          </p:stCondLst>
                                        </p:cTn>
                                        <p:tgtEl>
                                          <p:spTgt spid="5">
                                            <p:txEl>
                                              <p:pRg st="0" end="0"/>
                                            </p:txEl>
                                          </p:spTgt>
                                        </p:tgtEl>
                                      </p:cBhvr>
                                      <p:to x="100000" y="80000"/>
                                    </p:animScale>
                                    <p:animScale>
                                      <p:cBhvr>
                                        <p:cTn id="16" dur="166" decel="50000">
                                          <p:stCondLst>
                                            <p:cond delay="1338"/>
                                          </p:stCondLst>
                                        </p:cTn>
                                        <p:tgtEl>
                                          <p:spTgt spid="5">
                                            <p:txEl>
                                              <p:pRg st="0" end="0"/>
                                            </p:txEl>
                                          </p:spTgt>
                                        </p:tgtEl>
                                      </p:cBhvr>
                                      <p:to x="100000" y="100000"/>
                                    </p:animScale>
                                    <p:animScale>
                                      <p:cBhvr>
                                        <p:cTn id="17" dur="26">
                                          <p:stCondLst>
                                            <p:cond delay="1642"/>
                                          </p:stCondLst>
                                        </p:cTn>
                                        <p:tgtEl>
                                          <p:spTgt spid="5">
                                            <p:txEl>
                                              <p:pRg st="0" end="0"/>
                                            </p:txEl>
                                          </p:spTgt>
                                        </p:tgtEl>
                                      </p:cBhvr>
                                      <p:to x="100000" y="90000"/>
                                    </p:animScale>
                                    <p:animScale>
                                      <p:cBhvr>
                                        <p:cTn id="18" dur="166" decel="50000">
                                          <p:stCondLst>
                                            <p:cond delay="1668"/>
                                          </p:stCondLst>
                                        </p:cTn>
                                        <p:tgtEl>
                                          <p:spTgt spid="5">
                                            <p:txEl>
                                              <p:pRg st="0" end="0"/>
                                            </p:txEl>
                                          </p:spTgt>
                                        </p:tgtEl>
                                      </p:cBhvr>
                                      <p:to x="100000" y="100000"/>
                                    </p:animScale>
                                    <p:animScale>
                                      <p:cBhvr>
                                        <p:cTn id="19" dur="26">
                                          <p:stCondLst>
                                            <p:cond delay="1808"/>
                                          </p:stCondLst>
                                        </p:cTn>
                                        <p:tgtEl>
                                          <p:spTgt spid="5">
                                            <p:txEl>
                                              <p:pRg st="0" end="0"/>
                                            </p:txEl>
                                          </p:spTgt>
                                        </p:tgtEl>
                                      </p:cBhvr>
                                      <p:to x="100000" y="95000"/>
                                    </p:animScale>
                                    <p:animScale>
                                      <p:cBhvr>
                                        <p:cTn id="20" dur="166" decel="50000">
                                          <p:stCondLst>
                                            <p:cond delay="1834"/>
                                          </p:stCondLst>
                                        </p:cTn>
                                        <p:tgtEl>
                                          <p:spTgt spid="5">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Effect transition="in" filter="wipe(down)">
                                      <p:cBhvr>
                                        <p:cTn id="25" dur="580">
                                          <p:stCondLst>
                                            <p:cond delay="0"/>
                                          </p:stCondLst>
                                        </p:cTn>
                                        <p:tgtEl>
                                          <p:spTgt spid="5">
                                            <p:txEl>
                                              <p:pRg st="2" end="2"/>
                                            </p:txEl>
                                          </p:spTgt>
                                        </p:tgtEl>
                                      </p:cBhvr>
                                    </p:animEffect>
                                    <p:anim calcmode="lin" valueType="num">
                                      <p:cBhvr>
                                        <p:cTn id="26" dur="1822" tmFilter="0,0; 0.14,0.36; 0.43,0.73; 0.71,0.91; 1.0,1.0">
                                          <p:stCondLst>
                                            <p:cond delay="0"/>
                                          </p:stCondLst>
                                        </p:cTn>
                                        <p:tgtEl>
                                          <p:spTgt spid="5">
                                            <p:txEl>
                                              <p:pRg st="2" end="2"/>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5">
                                            <p:txEl>
                                              <p:pRg st="2" end="2"/>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5">
                                            <p:txEl>
                                              <p:pRg st="2" end="2"/>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5">
                                            <p:txEl>
                                              <p:pRg st="2" end="2"/>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5">
                                            <p:txEl>
                                              <p:pRg st="2" end="2"/>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5">
                                            <p:txEl>
                                              <p:pRg st="2" end="2"/>
                                            </p:txEl>
                                          </p:spTgt>
                                        </p:tgtEl>
                                      </p:cBhvr>
                                      <p:to x="100000" y="60000"/>
                                    </p:animScale>
                                    <p:animScale>
                                      <p:cBhvr>
                                        <p:cTn id="32" dur="166" decel="50000">
                                          <p:stCondLst>
                                            <p:cond delay="676"/>
                                          </p:stCondLst>
                                        </p:cTn>
                                        <p:tgtEl>
                                          <p:spTgt spid="5">
                                            <p:txEl>
                                              <p:pRg st="2" end="2"/>
                                            </p:txEl>
                                          </p:spTgt>
                                        </p:tgtEl>
                                      </p:cBhvr>
                                      <p:to x="100000" y="100000"/>
                                    </p:animScale>
                                    <p:animScale>
                                      <p:cBhvr>
                                        <p:cTn id="33" dur="26">
                                          <p:stCondLst>
                                            <p:cond delay="1312"/>
                                          </p:stCondLst>
                                        </p:cTn>
                                        <p:tgtEl>
                                          <p:spTgt spid="5">
                                            <p:txEl>
                                              <p:pRg st="2" end="2"/>
                                            </p:txEl>
                                          </p:spTgt>
                                        </p:tgtEl>
                                      </p:cBhvr>
                                      <p:to x="100000" y="80000"/>
                                    </p:animScale>
                                    <p:animScale>
                                      <p:cBhvr>
                                        <p:cTn id="34" dur="166" decel="50000">
                                          <p:stCondLst>
                                            <p:cond delay="1338"/>
                                          </p:stCondLst>
                                        </p:cTn>
                                        <p:tgtEl>
                                          <p:spTgt spid="5">
                                            <p:txEl>
                                              <p:pRg st="2" end="2"/>
                                            </p:txEl>
                                          </p:spTgt>
                                        </p:tgtEl>
                                      </p:cBhvr>
                                      <p:to x="100000" y="100000"/>
                                    </p:animScale>
                                    <p:animScale>
                                      <p:cBhvr>
                                        <p:cTn id="35" dur="26">
                                          <p:stCondLst>
                                            <p:cond delay="1642"/>
                                          </p:stCondLst>
                                        </p:cTn>
                                        <p:tgtEl>
                                          <p:spTgt spid="5">
                                            <p:txEl>
                                              <p:pRg st="2" end="2"/>
                                            </p:txEl>
                                          </p:spTgt>
                                        </p:tgtEl>
                                      </p:cBhvr>
                                      <p:to x="100000" y="90000"/>
                                    </p:animScale>
                                    <p:animScale>
                                      <p:cBhvr>
                                        <p:cTn id="36" dur="166" decel="50000">
                                          <p:stCondLst>
                                            <p:cond delay="1668"/>
                                          </p:stCondLst>
                                        </p:cTn>
                                        <p:tgtEl>
                                          <p:spTgt spid="5">
                                            <p:txEl>
                                              <p:pRg st="2" end="2"/>
                                            </p:txEl>
                                          </p:spTgt>
                                        </p:tgtEl>
                                      </p:cBhvr>
                                      <p:to x="100000" y="100000"/>
                                    </p:animScale>
                                    <p:animScale>
                                      <p:cBhvr>
                                        <p:cTn id="37" dur="26">
                                          <p:stCondLst>
                                            <p:cond delay="1808"/>
                                          </p:stCondLst>
                                        </p:cTn>
                                        <p:tgtEl>
                                          <p:spTgt spid="5">
                                            <p:txEl>
                                              <p:pRg st="2" end="2"/>
                                            </p:txEl>
                                          </p:spTgt>
                                        </p:tgtEl>
                                      </p:cBhvr>
                                      <p:to x="100000" y="95000"/>
                                    </p:animScale>
                                    <p:animScale>
                                      <p:cBhvr>
                                        <p:cTn id="38" dur="166" decel="50000">
                                          <p:stCondLst>
                                            <p:cond delay="1834"/>
                                          </p:stCondLst>
                                        </p:cTn>
                                        <p:tgtEl>
                                          <p:spTgt spid="5">
                                            <p:txEl>
                                              <p:pRg st="2" end="2"/>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5">
                                            <p:txEl>
                                              <p:pRg st="4" end="4"/>
                                            </p:txEl>
                                          </p:spTgt>
                                        </p:tgtEl>
                                        <p:attrNameLst>
                                          <p:attrName>style.visibility</p:attrName>
                                        </p:attrNameLst>
                                      </p:cBhvr>
                                      <p:to>
                                        <p:strVal val="visible"/>
                                      </p:to>
                                    </p:set>
                                    <p:animEffect transition="in" filter="wipe(down)">
                                      <p:cBhvr>
                                        <p:cTn id="43" dur="580">
                                          <p:stCondLst>
                                            <p:cond delay="0"/>
                                          </p:stCondLst>
                                        </p:cTn>
                                        <p:tgtEl>
                                          <p:spTgt spid="5">
                                            <p:txEl>
                                              <p:pRg st="4" end="4"/>
                                            </p:txEl>
                                          </p:spTgt>
                                        </p:tgtEl>
                                      </p:cBhvr>
                                    </p:animEffect>
                                    <p:anim calcmode="lin" valueType="num">
                                      <p:cBhvr>
                                        <p:cTn id="44" dur="1822" tmFilter="0,0; 0.14,0.36; 0.43,0.73; 0.71,0.91; 1.0,1.0">
                                          <p:stCondLst>
                                            <p:cond delay="0"/>
                                          </p:stCondLst>
                                        </p:cTn>
                                        <p:tgtEl>
                                          <p:spTgt spid="5">
                                            <p:txEl>
                                              <p:pRg st="4" end="4"/>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5">
                                            <p:txEl>
                                              <p:pRg st="4" end="4"/>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5">
                                            <p:txEl>
                                              <p:pRg st="4" end="4"/>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5">
                                            <p:txEl>
                                              <p:pRg st="4" end="4"/>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5">
                                            <p:txEl>
                                              <p:pRg st="4" end="4"/>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5">
                                            <p:txEl>
                                              <p:pRg st="4" end="4"/>
                                            </p:txEl>
                                          </p:spTgt>
                                        </p:tgtEl>
                                      </p:cBhvr>
                                      <p:to x="100000" y="60000"/>
                                    </p:animScale>
                                    <p:animScale>
                                      <p:cBhvr>
                                        <p:cTn id="50" dur="166" decel="50000">
                                          <p:stCondLst>
                                            <p:cond delay="676"/>
                                          </p:stCondLst>
                                        </p:cTn>
                                        <p:tgtEl>
                                          <p:spTgt spid="5">
                                            <p:txEl>
                                              <p:pRg st="4" end="4"/>
                                            </p:txEl>
                                          </p:spTgt>
                                        </p:tgtEl>
                                      </p:cBhvr>
                                      <p:to x="100000" y="100000"/>
                                    </p:animScale>
                                    <p:animScale>
                                      <p:cBhvr>
                                        <p:cTn id="51" dur="26">
                                          <p:stCondLst>
                                            <p:cond delay="1312"/>
                                          </p:stCondLst>
                                        </p:cTn>
                                        <p:tgtEl>
                                          <p:spTgt spid="5">
                                            <p:txEl>
                                              <p:pRg st="4" end="4"/>
                                            </p:txEl>
                                          </p:spTgt>
                                        </p:tgtEl>
                                      </p:cBhvr>
                                      <p:to x="100000" y="80000"/>
                                    </p:animScale>
                                    <p:animScale>
                                      <p:cBhvr>
                                        <p:cTn id="52" dur="166" decel="50000">
                                          <p:stCondLst>
                                            <p:cond delay="1338"/>
                                          </p:stCondLst>
                                        </p:cTn>
                                        <p:tgtEl>
                                          <p:spTgt spid="5">
                                            <p:txEl>
                                              <p:pRg st="4" end="4"/>
                                            </p:txEl>
                                          </p:spTgt>
                                        </p:tgtEl>
                                      </p:cBhvr>
                                      <p:to x="100000" y="100000"/>
                                    </p:animScale>
                                    <p:animScale>
                                      <p:cBhvr>
                                        <p:cTn id="53" dur="26">
                                          <p:stCondLst>
                                            <p:cond delay="1642"/>
                                          </p:stCondLst>
                                        </p:cTn>
                                        <p:tgtEl>
                                          <p:spTgt spid="5">
                                            <p:txEl>
                                              <p:pRg st="4" end="4"/>
                                            </p:txEl>
                                          </p:spTgt>
                                        </p:tgtEl>
                                      </p:cBhvr>
                                      <p:to x="100000" y="90000"/>
                                    </p:animScale>
                                    <p:animScale>
                                      <p:cBhvr>
                                        <p:cTn id="54" dur="166" decel="50000">
                                          <p:stCondLst>
                                            <p:cond delay="1668"/>
                                          </p:stCondLst>
                                        </p:cTn>
                                        <p:tgtEl>
                                          <p:spTgt spid="5">
                                            <p:txEl>
                                              <p:pRg st="4" end="4"/>
                                            </p:txEl>
                                          </p:spTgt>
                                        </p:tgtEl>
                                      </p:cBhvr>
                                      <p:to x="100000" y="100000"/>
                                    </p:animScale>
                                    <p:animScale>
                                      <p:cBhvr>
                                        <p:cTn id="55" dur="26">
                                          <p:stCondLst>
                                            <p:cond delay="1808"/>
                                          </p:stCondLst>
                                        </p:cTn>
                                        <p:tgtEl>
                                          <p:spTgt spid="5">
                                            <p:txEl>
                                              <p:pRg st="4" end="4"/>
                                            </p:txEl>
                                          </p:spTgt>
                                        </p:tgtEl>
                                      </p:cBhvr>
                                      <p:to x="100000" y="95000"/>
                                    </p:animScale>
                                    <p:animScale>
                                      <p:cBhvr>
                                        <p:cTn id="56" dur="166" decel="50000">
                                          <p:stCondLst>
                                            <p:cond delay="1834"/>
                                          </p:stCondLst>
                                        </p:cTn>
                                        <p:tgtEl>
                                          <p:spTgt spid="5">
                                            <p:txEl>
                                              <p:pRg st="4" end="4"/>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nodeType="click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wipe(down)">
                                      <p:cBhvr>
                                        <p:cTn id="61" dur="580">
                                          <p:stCondLst>
                                            <p:cond delay="0"/>
                                          </p:stCondLst>
                                        </p:cTn>
                                        <p:tgtEl>
                                          <p:spTgt spid="2"/>
                                        </p:tgtEl>
                                      </p:cBhvr>
                                    </p:animEffect>
                                    <p:anim calcmode="lin" valueType="num">
                                      <p:cBhvr>
                                        <p:cTn id="62"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67" dur="26">
                                          <p:stCondLst>
                                            <p:cond delay="650"/>
                                          </p:stCondLst>
                                        </p:cTn>
                                        <p:tgtEl>
                                          <p:spTgt spid="2"/>
                                        </p:tgtEl>
                                      </p:cBhvr>
                                      <p:to x="100000" y="60000"/>
                                    </p:animScale>
                                    <p:animScale>
                                      <p:cBhvr>
                                        <p:cTn id="68" dur="166" decel="50000">
                                          <p:stCondLst>
                                            <p:cond delay="676"/>
                                          </p:stCondLst>
                                        </p:cTn>
                                        <p:tgtEl>
                                          <p:spTgt spid="2"/>
                                        </p:tgtEl>
                                      </p:cBhvr>
                                      <p:to x="100000" y="100000"/>
                                    </p:animScale>
                                    <p:animScale>
                                      <p:cBhvr>
                                        <p:cTn id="69" dur="26">
                                          <p:stCondLst>
                                            <p:cond delay="1312"/>
                                          </p:stCondLst>
                                        </p:cTn>
                                        <p:tgtEl>
                                          <p:spTgt spid="2"/>
                                        </p:tgtEl>
                                      </p:cBhvr>
                                      <p:to x="100000" y="80000"/>
                                    </p:animScale>
                                    <p:animScale>
                                      <p:cBhvr>
                                        <p:cTn id="70" dur="166" decel="50000">
                                          <p:stCondLst>
                                            <p:cond delay="1338"/>
                                          </p:stCondLst>
                                        </p:cTn>
                                        <p:tgtEl>
                                          <p:spTgt spid="2"/>
                                        </p:tgtEl>
                                      </p:cBhvr>
                                      <p:to x="100000" y="100000"/>
                                    </p:animScale>
                                    <p:animScale>
                                      <p:cBhvr>
                                        <p:cTn id="71" dur="26">
                                          <p:stCondLst>
                                            <p:cond delay="1642"/>
                                          </p:stCondLst>
                                        </p:cTn>
                                        <p:tgtEl>
                                          <p:spTgt spid="2"/>
                                        </p:tgtEl>
                                      </p:cBhvr>
                                      <p:to x="100000" y="90000"/>
                                    </p:animScale>
                                    <p:animScale>
                                      <p:cBhvr>
                                        <p:cTn id="72" dur="166" decel="50000">
                                          <p:stCondLst>
                                            <p:cond delay="1668"/>
                                          </p:stCondLst>
                                        </p:cTn>
                                        <p:tgtEl>
                                          <p:spTgt spid="2"/>
                                        </p:tgtEl>
                                      </p:cBhvr>
                                      <p:to x="100000" y="100000"/>
                                    </p:animScale>
                                    <p:animScale>
                                      <p:cBhvr>
                                        <p:cTn id="73" dur="26">
                                          <p:stCondLst>
                                            <p:cond delay="1808"/>
                                          </p:stCondLst>
                                        </p:cTn>
                                        <p:tgtEl>
                                          <p:spTgt spid="2"/>
                                        </p:tgtEl>
                                      </p:cBhvr>
                                      <p:to x="100000" y="95000"/>
                                    </p:animScale>
                                    <p:animScale>
                                      <p:cBhvr>
                                        <p:cTn id="74" dur="166" decel="50000">
                                          <p:stCondLst>
                                            <p:cond delay="1834"/>
                                          </p:stCondLst>
                                        </p:cTn>
                                        <p:tgtEl>
                                          <p:spTgt spid="2"/>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31" presetClass="entr" presetSubtype="0" fill="hold" grpId="0" nodeType="clickEffect">
                                  <p:stCondLst>
                                    <p:cond delay="0"/>
                                  </p:stCondLst>
                                  <p:childTnLst>
                                    <p:set>
                                      <p:cBhvr>
                                        <p:cTn id="78" dur="1" fill="hold">
                                          <p:stCondLst>
                                            <p:cond delay="0"/>
                                          </p:stCondLst>
                                        </p:cTn>
                                        <p:tgtEl>
                                          <p:spTgt spid="8"/>
                                        </p:tgtEl>
                                        <p:attrNameLst>
                                          <p:attrName>style.visibility</p:attrName>
                                        </p:attrNameLst>
                                      </p:cBhvr>
                                      <p:to>
                                        <p:strVal val="visible"/>
                                      </p:to>
                                    </p:set>
                                    <p:anim calcmode="lin" valueType="num">
                                      <p:cBhvr>
                                        <p:cTn id="79" dur="1000" fill="hold"/>
                                        <p:tgtEl>
                                          <p:spTgt spid="8"/>
                                        </p:tgtEl>
                                        <p:attrNameLst>
                                          <p:attrName>ppt_w</p:attrName>
                                        </p:attrNameLst>
                                      </p:cBhvr>
                                      <p:tavLst>
                                        <p:tav tm="0">
                                          <p:val>
                                            <p:fltVal val="0"/>
                                          </p:val>
                                        </p:tav>
                                        <p:tav tm="100000">
                                          <p:val>
                                            <p:strVal val="#ppt_w"/>
                                          </p:val>
                                        </p:tav>
                                      </p:tavLst>
                                    </p:anim>
                                    <p:anim calcmode="lin" valueType="num">
                                      <p:cBhvr>
                                        <p:cTn id="80" dur="1000" fill="hold"/>
                                        <p:tgtEl>
                                          <p:spTgt spid="8"/>
                                        </p:tgtEl>
                                        <p:attrNameLst>
                                          <p:attrName>ppt_h</p:attrName>
                                        </p:attrNameLst>
                                      </p:cBhvr>
                                      <p:tavLst>
                                        <p:tav tm="0">
                                          <p:val>
                                            <p:fltVal val="0"/>
                                          </p:val>
                                        </p:tav>
                                        <p:tav tm="100000">
                                          <p:val>
                                            <p:strVal val="#ppt_h"/>
                                          </p:val>
                                        </p:tav>
                                      </p:tavLst>
                                    </p:anim>
                                    <p:anim calcmode="lin" valueType="num">
                                      <p:cBhvr>
                                        <p:cTn id="81" dur="1000" fill="hold"/>
                                        <p:tgtEl>
                                          <p:spTgt spid="8"/>
                                        </p:tgtEl>
                                        <p:attrNameLst>
                                          <p:attrName>style.rotation</p:attrName>
                                        </p:attrNameLst>
                                      </p:cBhvr>
                                      <p:tavLst>
                                        <p:tav tm="0">
                                          <p:val>
                                            <p:fltVal val="90"/>
                                          </p:val>
                                        </p:tav>
                                        <p:tav tm="100000">
                                          <p:val>
                                            <p:fltVal val="0"/>
                                          </p:val>
                                        </p:tav>
                                      </p:tavLst>
                                    </p:anim>
                                    <p:animEffect transition="in" filter="fade">
                                      <p:cBhvr>
                                        <p:cTn id="82"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88090" y="460645"/>
            <a:ext cx="5889732" cy="369332"/>
          </a:xfrm>
          <a:prstGeom prst="rect">
            <a:avLst/>
          </a:prstGeom>
          <a:solidFill>
            <a:srgbClr val="7030A0"/>
          </a:solidFill>
        </p:spPr>
        <p:txBody>
          <a:bodyPr wrap="square" rtlCol="0">
            <a:spAutoFit/>
          </a:bodyPr>
          <a:lstStyle/>
          <a:p>
            <a:pPr algn="ctr"/>
            <a:r>
              <a:rPr lang="en-GB" b="1" dirty="0">
                <a:solidFill>
                  <a:schemeClr val="bg1"/>
                </a:solidFill>
              </a:rPr>
              <a:t>Big Bed Time Read</a:t>
            </a:r>
          </a:p>
        </p:txBody>
      </p:sp>
      <p:sp>
        <p:nvSpPr>
          <p:cNvPr id="4" name="Title 1"/>
          <p:cNvSpPr txBox="1">
            <a:spLocks/>
          </p:cNvSpPr>
          <p:nvPr/>
        </p:nvSpPr>
        <p:spPr>
          <a:xfrm>
            <a:off x="467544" y="6150217"/>
            <a:ext cx="8196278" cy="519143"/>
          </a:xfrm>
          <a:prstGeom prst="rect">
            <a:avLst/>
          </a:prstGeom>
          <a:solidFill>
            <a:srgbClr val="E329A5"/>
          </a:solidFill>
        </p:spPr>
        <p:txBody>
          <a:bodyPr anchor="ctr">
            <a:noAutofit/>
          </a:bodyPr>
          <a:lstStyle>
            <a:lvl1pPr algn="l" defTabSz="914400" rtl="0" eaLnBrk="1" latinLnBrk="0" hangingPunct="1">
              <a:spcBef>
                <a:spcPct val="0"/>
              </a:spcBef>
              <a:buNone/>
              <a:defRPr sz="2000" b="1" kern="1200" baseline="0">
                <a:solidFill>
                  <a:schemeClr val="bg1"/>
                </a:solidFill>
                <a:latin typeface="+mj-lt"/>
                <a:ea typeface="+mj-ea"/>
                <a:cs typeface="+mj-cs"/>
              </a:defRPr>
            </a:lvl1pPr>
          </a:lstStyle>
          <a:p>
            <a:pPr algn="ctr"/>
            <a:r>
              <a:rPr lang="en-GB" sz="2400"/>
              <a:t>Getting Ready to Learn</a:t>
            </a:r>
            <a:endParaRPr lang="en-GB" sz="2400" dirty="0"/>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48264" y="432726"/>
            <a:ext cx="1584176" cy="16211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929279" y="4302164"/>
            <a:ext cx="7734543" cy="1384995"/>
          </a:xfrm>
          <a:prstGeom prst="rect">
            <a:avLst/>
          </a:prstGeom>
          <a:noFill/>
        </p:spPr>
        <p:txBody>
          <a:bodyPr wrap="square" rtlCol="0">
            <a:spAutoFit/>
          </a:bodyPr>
          <a:lstStyle/>
          <a:p>
            <a:r>
              <a:rPr lang="en-GB" sz="2800" dirty="0">
                <a:solidFill>
                  <a:srgbClr val="002060"/>
                </a:solidFill>
              </a:rPr>
              <a:t>“The quality of parent-child interaction will greatly influence a child’s opportunities to communicate and facilitate their language development.” </a:t>
            </a:r>
          </a:p>
        </p:txBody>
      </p:sp>
      <p:sp>
        <p:nvSpPr>
          <p:cNvPr id="7" name="Rectangle 6"/>
          <p:cNvSpPr/>
          <p:nvPr/>
        </p:nvSpPr>
        <p:spPr>
          <a:xfrm>
            <a:off x="7119156" y="5549356"/>
            <a:ext cx="1242392" cy="369332"/>
          </a:xfrm>
          <a:prstGeom prst="rect">
            <a:avLst/>
          </a:prstGeom>
        </p:spPr>
        <p:txBody>
          <a:bodyPr wrap="square">
            <a:spAutoFit/>
          </a:bodyPr>
          <a:lstStyle/>
          <a:p>
            <a:r>
              <a:rPr lang="en-GB" i="1" dirty="0"/>
              <a:t>Fey, 1986</a:t>
            </a:r>
            <a:endParaRPr lang="en-GB" dirty="0"/>
          </a:p>
        </p:txBody>
      </p:sp>
      <p:sp>
        <p:nvSpPr>
          <p:cNvPr id="2" name="TextBox 1"/>
          <p:cNvSpPr txBox="1"/>
          <p:nvPr/>
        </p:nvSpPr>
        <p:spPr>
          <a:xfrm>
            <a:off x="395536" y="2053866"/>
            <a:ext cx="6264696" cy="1938992"/>
          </a:xfrm>
          <a:prstGeom prst="rect">
            <a:avLst/>
          </a:prstGeom>
          <a:noFill/>
        </p:spPr>
        <p:txBody>
          <a:bodyPr wrap="square" rtlCol="0">
            <a:spAutoFit/>
          </a:bodyPr>
          <a:lstStyle/>
          <a:p>
            <a:pPr algn="just"/>
            <a:r>
              <a:rPr lang="en-GB" sz="2400" dirty="0"/>
              <a:t>As a parent and child snuggle up together and explore other worlds in the pages of a book, they enjoy a special time of parent-child bonding, as they share their thoughts and emotions, and communicate with each other in a special way.</a:t>
            </a:r>
          </a:p>
        </p:txBody>
      </p:sp>
      <p:sp>
        <p:nvSpPr>
          <p:cNvPr id="8" name="TextBox 7">
            <a:extLst>
              <a:ext uri="{FF2B5EF4-FFF2-40B4-BE49-F238E27FC236}">
                <a16:creationId xmlns:a16="http://schemas.microsoft.com/office/drawing/2014/main" id="{790E3E58-BFBA-4F9A-9CE0-CE4F420D843A}"/>
              </a:ext>
            </a:extLst>
          </p:cNvPr>
          <p:cNvSpPr txBox="1"/>
          <p:nvPr/>
        </p:nvSpPr>
        <p:spPr>
          <a:xfrm>
            <a:off x="577388" y="1098365"/>
            <a:ext cx="6010836" cy="1046440"/>
          </a:xfrm>
          <a:prstGeom prst="rect">
            <a:avLst/>
          </a:prstGeom>
          <a:noFill/>
        </p:spPr>
        <p:txBody>
          <a:bodyPr wrap="square" rtlCol="0">
            <a:spAutoFit/>
          </a:bodyPr>
          <a:lstStyle/>
          <a:p>
            <a:r>
              <a:rPr lang="en-GB" sz="4400" b="1" dirty="0">
                <a:solidFill>
                  <a:srgbClr val="00B050"/>
                </a:solidFill>
              </a:rPr>
              <a:t>Adult-child Interactions</a:t>
            </a:r>
          </a:p>
          <a:p>
            <a:endParaRPr lang="en-GB" b="1" dirty="0"/>
          </a:p>
        </p:txBody>
      </p:sp>
    </p:spTree>
    <p:extLst>
      <p:ext uri="{BB962C8B-B14F-4D97-AF65-F5344CB8AC3E}">
        <p14:creationId xmlns:p14="http://schemas.microsoft.com/office/powerpoint/2010/main" val="445137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500" fill="hold"/>
                                        <p:tgtEl>
                                          <p:spTgt spid="2"/>
                                        </p:tgtEl>
                                        <p:attrNameLst>
                                          <p:attrName>ppt_w</p:attrName>
                                        </p:attrNameLst>
                                      </p:cBhvr>
                                      <p:tavLst>
                                        <p:tav tm="0">
                                          <p:val>
                                            <p:fltVal val="0"/>
                                          </p:val>
                                        </p:tav>
                                        <p:tav tm="100000">
                                          <p:val>
                                            <p:strVal val="#ppt_w"/>
                                          </p:val>
                                        </p:tav>
                                      </p:tavLst>
                                    </p:anim>
                                    <p:anim calcmode="lin" valueType="num">
                                      <p:cBhvr>
                                        <p:cTn id="26" dur="500" fill="hold"/>
                                        <p:tgtEl>
                                          <p:spTgt spid="2"/>
                                        </p:tgtEl>
                                        <p:attrNameLst>
                                          <p:attrName>ppt_h</p:attrName>
                                        </p:attrNameLst>
                                      </p:cBhvr>
                                      <p:tavLst>
                                        <p:tav tm="0">
                                          <p:val>
                                            <p:fltVal val="0"/>
                                          </p:val>
                                        </p:tav>
                                        <p:tav tm="100000">
                                          <p:val>
                                            <p:strVal val="#ppt_h"/>
                                          </p:val>
                                        </p:tav>
                                      </p:tavLst>
                                    </p:anim>
                                    <p:animEffect transition="in" filter="fade">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29CAF46-4ADD-45B0-BDC1-E060E43AAA42}"/>
              </a:ext>
            </a:extLst>
          </p:cNvPr>
          <p:cNvSpPr txBox="1"/>
          <p:nvPr/>
        </p:nvSpPr>
        <p:spPr>
          <a:xfrm>
            <a:off x="488090" y="460645"/>
            <a:ext cx="5889732" cy="369332"/>
          </a:xfrm>
          <a:prstGeom prst="rect">
            <a:avLst/>
          </a:prstGeom>
          <a:solidFill>
            <a:srgbClr val="7030A0"/>
          </a:solidFill>
        </p:spPr>
        <p:txBody>
          <a:bodyPr wrap="square" rtlCol="0">
            <a:spAutoFit/>
          </a:bodyPr>
          <a:lstStyle/>
          <a:p>
            <a:pPr algn="ctr"/>
            <a:r>
              <a:rPr lang="en-GB" b="1" dirty="0">
                <a:solidFill>
                  <a:schemeClr val="bg1"/>
                </a:solidFill>
              </a:rPr>
              <a:t>Big Bed Time Read</a:t>
            </a:r>
          </a:p>
        </p:txBody>
      </p:sp>
      <p:pic>
        <p:nvPicPr>
          <p:cNvPr id="3" name="Picture 2">
            <a:extLst>
              <a:ext uri="{FF2B5EF4-FFF2-40B4-BE49-F238E27FC236}">
                <a16:creationId xmlns:a16="http://schemas.microsoft.com/office/drawing/2014/main" id="{A95832E8-8FC3-424D-8E72-DF69BA42E02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07785" y="260648"/>
            <a:ext cx="1239168" cy="12680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a:extLst>
              <a:ext uri="{FF2B5EF4-FFF2-40B4-BE49-F238E27FC236}">
                <a16:creationId xmlns:a16="http://schemas.microsoft.com/office/drawing/2014/main" id="{60291155-5AD1-4C5D-B916-635C8C957127}"/>
              </a:ext>
            </a:extLst>
          </p:cNvPr>
          <p:cNvSpPr txBox="1"/>
          <p:nvPr/>
        </p:nvSpPr>
        <p:spPr>
          <a:xfrm>
            <a:off x="474019" y="1124744"/>
            <a:ext cx="8412302" cy="7001917"/>
          </a:xfrm>
          <a:prstGeom prst="rect">
            <a:avLst/>
          </a:prstGeom>
          <a:noFill/>
        </p:spPr>
        <p:txBody>
          <a:bodyPr wrap="square" rtlCol="0">
            <a:spAutoFit/>
          </a:bodyPr>
          <a:lstStyle/>
          <a:p>
            <a:endParaRPr lang="en-GB" sz="1050" b="1" dirty="0">
              <a:solidFill>
                <a:srgbClr val="00B050"/>
              </a:solidFill>
            </a:endParaRPr>
          </a:p>
          <a:p>
            <a:r>
              <a:rPr lang="en-GB" sz="3600" b="1" dirty="0">
                <a:solidFill>
                  <a:srgbClr val="00B050"/>
                </a:solidFill>
              </a:rPr>
              <a:t>Why are these sharing, bonding </a:t>
            </a:r>
          </a:p>
          <a:p>
            <a:r>
              <a:rPr lang="en-GB" sz="3600" b="1" dirty="0">
                <a:solidFill>
                  <a:srgbClr val="00B050"/>
                </a:solidFill>
              </a:rPr>
              <a:t>and reading interactions so important?</a:t>
            </a:r>
          </a:p>
          <a:p>
            <a:endParaRPr lang="en-GB" sz="3600" dirty="0"/>
          </a:p>
          <a:p>
            <a:pPr marL="571500" indent="-571500">
              <a:buFont typeface="Arial" panose="020B0604020202020204" pitchFamily="34" charset="0"/>
              <a:buChar char="•"/>
            </a:pPr>
            <a:r>
              <a:rPr lang="en-GB" sz="3600" dirty="0">
                <a:solidFill>
                  <a:srgbClr val="002060"/>
                </a:solidFill>
              </a:rPr>
              <a:t>because language and reading skills are so foundational for all of life</a:t>
            </a:r>
          </a:p>
          <a:p>
            <a:pPr marL="571500" indent="-571500">
              <a:buFont typeface="Arial" panose="020B0604020202020204" pitchFamily="34" charset="0"/>
              <a:buChar char="•"/>
            </a:pPr>
            <a:endParaRPr lang="en-GB" sz="3600" dirty="0">
              <a:solidFill>
                <a:srgbClr val="002060"/>
              </a:solidFill>
            </a:endParaRPr>
          </a:p>
          <a:p>
            <a:pPr marL="571500" indent="-571500">
              <a:buFont typeface="Arial" panose="020B0604020202020204" pitchFamily="34" charset="0"/>
              <a:buChar char="•"/>
            </a:pPr>
            <a:r>
              <a:rPr lang="en-GB" sz="3600" dirty="0">
                <a:solidFill>
                  <a:srgbClr val="002060"/>
                </a:solidFill>
              </a:rPr>
              <a:t>because children learn by imitating - they watch, and listen, and explore</a:t>
            </a:r>
          </a:p>
          <a:p>
            <a:pPr>
              <a:lnSpc>
                <a:spcPct val="150000"/>
              </a:lnSpc>
            </a:pPr>
            <a:endParaRPr lang="en-GB" sz="4000" dirty="0">
              <a:solidFill>
                <a:srgbClr val="002060"/>
              </a:solidFill>
            </a:endParaRPr>
          </a:p>
          <a:p>
            <a:pPr>
              <a:lnSpc>
                <a:spcPct val="150000"/>
              </a:lnSpc>
            </a:pPr>
            <a:endParaRPr lang="en-GB" sz="2700" dirty="0">
              <a:solidFill>
                <a:srgbClr val="002060"/>
              </a:solidFill>
            </a:endParaRPr>
          </a:p>
          <a:p>
            <a:endParaRPr lang="en-GB" dirty="0">
              <a:solidFill>
                <a:srgbClr val="002060"/>
              </a:solidFill>
            </a:endParaRPr>
          </a:p>
          <a:p>
            <a:endParaRPr lang="en-GB" dirty="0">
              <a:solidFill>
                <a:srgbClr val="002060"/>
              </a:solidFill>
            </a:endParaRPr>
          </a:p>
          <a:p>
            <a:endParaRPr lang="en-GB" dirty="0"/>
          </a:p>
        </p:txBody>
      </p:sp>
      <p:pic>
        <p:nvPicPr>
          <p:cNvPr id="1028" name="Picture 4" descr="Image result for play blocks wall clipart">
            <a:extLst>
              <a:ext uri="{FF2B5EF4-FFF2-40B4-BE49-F238E27FC236}">
                <a16:creationId xmlns:a16="http://schemas.microsoft.com/office/drawing/2014/main" id="{56E9117D-FBF3-4B6B-990C-8312A1B582F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68584" y="3573016"/>
            <a:ext cx="1251044" cy="88920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picture containing table, sign&#10;&#10;Description automatically generated">
            <a:extLst>
              <a:ext uri="{FF2B5EF4-FFF2-40B4-BE49-F238E27FC236}">
                <a16:creationId xmlns:a16="http://schemas.microsoft.com/office/drawing/2014/main" id="{C4AA49F9-C3EC-4A44-9318-03BC3BE9B543}"/>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7139335" y="5332510"/>
            <a:ext cx="1196752" cy="1196752"/>
          </a:xfrm>
          <a:prstGeom prst="rect">
            <a:avLst/>
          </a:prstGeom>
        </p:spPr>
      </p:pic>
    </p:spTree>
    <p:extLst>
      <p:ext uri="{BB962C8B-B14F-4D97-AF65-F5344CB8AC3E}">
        <p14:creationId xmlns:p14="http://schemas.microsoft.com/office/powerpoint/2010/main" val="1701373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wipe(down)">
                                      <p:cBhvr>
                                        <p:cTn id="7" dur="580">
                                          <p:stCondLst>
                                            <p:cond delay="0"/>
                                          </p:stCondLst>
                                        </p:cTn>
                                        <p:tgtEl>
                                          <p:spTgt spid="4">
                                            <p:txEl>
                                              <p:pRg st="1" end="1"/>
                                            </p:txEl>
                                          </p:spTgt>
                                        </p:tgtEl>
                                      </p:cBhvr>
                                    </p:animEffect>
                                    <p:anim calcmode="lin" valueType="num">
                                      <p:cBhvr>
                                        <p:cTn id="8" dur="1822" tmFilter="0,0; 0.14,0.36; 0.43,0.73; 0.71,0.91; 1.0,1.0">
                                          <p:stCondLst>
                                            <p:cond delay="0"/>
                                          </p:stCondLst>
                                        </p:cTn>
                                        <p:tgtEl>
                                          <p:spTgt spid="4">
                                            <p:txEl>
                                              <p:pRg st="1" end="1"/>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xEl>
                                              <p:pRg st="1" end="1"/>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xEl>
                                              <p:pRg st="1" end="1"/>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xEl>
                                              <p:pRg st="1" end="1"/>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xEl>
                                              <p:pRg st="1" end="1"/>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xEl>
                                              <p:pRg st="1" end="1"/>
                                            </p:txEl>
                                          </p:spTgt>
                                        </p:tgtEl>
                                      </p:cBhvr>
                                      <p:to x="100000" y="60000"/>
                                    </p:animScale>
                                    <p:animScale>
                                      <p:cBhvr>
                                        <p:cTn id="14" dur="166" decel="50000">
                                          <p:stCondLst>
                                            <p:cond delay="676"/>
                                          </p:stCondLst>
                                        </p:cTn>
                                        <p:tgtEl>
                                          <p:spTgt spid="4">
                                            <p:txEl>
                                              <p:pRg st="1" end="1"/>
                                            </p:txEl>
                                          </p:spTgt>
                                        </p:tgtEl>
                                      </p:cBhvr>
                                      <p:to x="100000" y="100000"/>
                                    </p:animScale>
                                    <p:animScale>
                                      <p:cBhvr>
                                        <p:cTn id="15" dur="26">
                                          <p:stCondLst>
                                            <p:cond delay="1312"/>
                                          </p:stCondLst>
                                        </p:cTn>
                                        <p:tgtEl>
                                          <p:spTgt spid="4">
                                            <p:txEl>
                                              <p:pRg st="1" end="1"/>
                                            </p:txEl>
                                          </p:spTgt>
                                        </p:tgtEl>
                                      </p:cBhvr>
                                      <p:to x="100000" y="80000"/>
                                    </p:animScale>
                                    <p:animScale>
                                      <p:cBhvr>
                                        <p:cTn id="16" dur="166" decel="50000">
                                          <p:stCondLst>
                                            <p:cond delay="1338"/>
                                          </p:stCondLst>
                                        </p:cTn>
                                        <p:tgtEl>
                                          <p:spTgt spid="4">
                                            <p:txEl>
                                              <p:pRg st="1" end="1"/>
                                            </p:txEl>
                                          </p:spTgt>
                                        </p:tgtEl>
                                      </p:cBhvr>
                                      <p:to x="100000" y="100000"/>
                                    </p:animScale>
                                    <p:animScale>
                                      <p:cBhvr>
                                        <p:cTn id="17" dur="26">
                                          <p:stCondLst>
                                            <p:cond delay="1642"/>
                                          </p:stCondLst>
                                        </p:cTn>
                                        <p:tgtEl>
                                          <p:spTgt spid="4">
                                            <p:txEl>
                                              <p:pRg st="1" end="1"/>
                                            </p:txEl>
                                          </p:spTgt>
                                        </p:tgtEl>
                                      </p:cBhvr>
                                      <p:to x="100000" y="90000"/>
                                    </p:animScale>
                                    <p:animScale>
                                      <p:cBhvr>
                                        <p:cTn id="18" dur="166" decel="50000">
                                          <p:stCondLst>
                                            <p:cond delay="1668"/>
                                          </p:stCondLst>
                                        </p:cTn>
                                        <p:tgtEl>
                                          <p:spTgt spid="4">
                                            <p:txEl>
                                              <p:pRg st="1" end="1"/>
                                            </p:txEl>
                                          </p:spTgt>
                                        </p:tgtEl>
                                      </p:cBhvr>
                                      <p:to x="100000" y="100000"/>
                                    </p:animScale>
                                    <p:animScale>
                                      <p:cBhvr>
                                        <p:cTn id="19" dur="26">
                                          <p:stCondLst>
                                            <p:cond delay="1808"/>
                                          </p:stCondLst>
                                        </p:cTn>
                                        <p:tgtEl>
                                          <p:spTgt spid="4">
                                            <p:txEl>
                                              <p:pRg st="1" end="1"/>
                                            </p:txEl>
                                          </p:spTgt>
                                        </p:tgtEl>
                                      </p:cBhvr>
                                      <p:to x="100000" y="95000"/>
                                    </p:animScale>
                                    <p:animScale>
                                      <p:cBhvr>
                                        <p:cTn id="20" dur="166" decel="50000">
                                          <p:stCondLst>
                                            <p:cond delay="1834"/>
                                          </p:stCondLst>
                                        </p:cTn>
                                        <p:tgtEl>
                                          <p:spTgt spid="4">
                                            <p:txEl>
                                              <p:pRg st="1" end="1"/>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Effect transition="in" filter="wipe(down)">
                                      <p:cBhvr>
                                        <p:cTn id="25" dur="580">
                                          <p:stCondLst>
                                            <p:cond delay="0"/>
                                          </p:stCondLst>
                                        </p:cTn>
                                        <p:tgtEl>
                                          <p:spTgt spid="4">
                                            <p:txEl>
                                              <p:pRg st="2" end="2"/>
                                            </p:txEl>
                                          </p:spTgt>
                                        </p:tgtEl>
                                      </p:cBhvr>
                                    </p:animEffect>
                                    <p:anim calcmode="lin" valueType="num">
                                      <p:cBhvr>
                                        <p:cTn id="26" dur="1822" tmFilter="0,0; 0.14,0.36; 0.43,0.73; 0.71,0.91; 1.0,1.0">
                                          <p:stCondLst>
                                            <p:cond delay="0"/>
                                          </p:stCondLst>
                                        </p:cTn>
                                        <p:tgtEl>
                                          <p:spTgt spid="4">
                                            <p:txEl>
                                              <p:pRg st="2" end="2"/>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4">
                                            <p:txEl>
                                              <p:pRg st="2" end="2"/>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4">
                                            <p:txEl>
                                              <p:pRg st="2" end="2"/>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4">
                                            <p:txEl>
                                              <p:pRg st="2" end="2"/>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4">
                                            <p:txEl>
                                              <p:pRg st="2" end="2"/>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4">
                                            <p:txEl>
                                              <p:pRg st="2" end="2"/>
                                            </p:txEl>
                                          </p:spTgt>
                                        </p:tgtEl>
                                      </p:cBhvr>
                                      <p:to x="100000" y="60000"/>
                                    </p:animScale>
                                    <p:animScale>
                                      <p:cBhvr>
                                        <p:cTn id="32" dur="166" decel="50000">
                                          <p:stCondLst>
                                            <p:cond delay="676"/>
                                          </p:stCondLst>
                                        </p:cTn>
                                        <p:tgtEl>
                                          <p:spTgt spid="4">
                                            <p:txEl>
                                              <p:pRg st="2" end="2"/>
                                            </p:txEl>
                                          </p:spTgt>
                                        </p:tgtEl>
                                      </p:cBhvr>
                                      <p:to x="100000" y="100000"/>
                                    </p:animScale>
                                    <p:animScale>
                                      <p:cBhvr>
                                        <p:cTn id="33" dur="26">
                                          <p:stCondLst>
                                            <p:cond delay="1312"/>
                                          </p:stCondLst>
                                        </p:cTn>
                                        <p:tgtEl>
                                          <p:spTgt spid="4">
                                            <p:txEl>
                                              <p:pRg st="2" end="2"/>
                                            </p:txEl>
                                          </p:spTgt>
                                        </p:tgtEl>
                                      </p:cBhvr>
                                      <p:to x="100000" y="80000"/>
                                    </p:animScale>
                                    <p:animScale>
                                      <p:cBhvr>
                                        <p:cTn id="34" dur="166" decel="50000">
                                          <p:stCondLst>
                                            <p:cond delay="1338"/>
                                          </p:stCondLst>
                                        </p:cTn>
                                        <p:tgtEl>
                                          <p:spTgt spid="4">
                                            <p:txEl>
                                              <p:pRg st="2" end="2"/>
                                            </p:txEl>
                                          </p:spTgt>
                                        </p:tgtEl>
                                      </p:cBhvr>
                                      <p:to x="100000" y="100000"/>
                                    </p:animScale>
                                    <p:animScale>
                                      <p:cBhvr>
                                        <p:cTn id="35" dur="26">
                                          <p:stCondLst>
                                            <p:cond delay="1642"/>
                                          </p:stCondLst>
                                        </p:cTn>
                                        <p:tgtEl>
                                          <p:spTgt spid="4">
                                            <p:txEl>
                                              <p:pRg st="2" end="2"/>
                                            </p:txEl>
                                          </p:spTgt>
                                        </p:tgtEl>
                                      </p:cBhvr>
                                      <p:to x="100000" y="90000"/>
                                    </p:animScale>
                                    <p:animScale>
                                      <p:cBhvr>
                                        <p:cTn id="36" dur="166" decel="50000">
                                          <p:stCondLst>
                                            <p:cond delay="1668"/>
                                          </p:stCondLst>
                                        </p:cTn>
                                        <p:tgtEl>
                                          <p:spTgt spid="4">
                                            <p:txEl>
                                              <p:pRg st="2" end="2"/>
                                            </p:txEl>
                                          </p:spTgt>
                                        </p:tgtEl>
                                      </p:cBhvr>
                                      <p:to x="100000" y="100000"/>
                                    </p:animScale>
                                    <p:animScale>
                                      <p:cBhvr>
                                        <p:cTn id="37" dur="26">
                                          <p:stCondLst>
                                            <p:cond delay="1808"/>
                                          </p:stCondLst>
                                        </p:cTn>
                                        <p:tgtEl>
                                          <p:spTgt spid="4">
                                            <p:txEl>
                                              <p:pRg st="2" end="2"/>
                                            </p:txEl>
                                          </p:spTgt>
                                        </p:tgtEl>
                                      </p:cBhvr>
                                      <p:to x="100000" y="95000"/>
                                    </p:animScale>
                                    <p:animScale>
                                      <p:cBhvr>
                                        <p:cTn id="38" dur="166" decel="50000">
                                          <p:stCondLst>
                                            <p:cond delay="1834"/>
                                          </p:stCondLst>
                                        </p:cTn>
                                        <p:tgtEl>
                                          <p:spTgt spid="4">
                                            <p:txEl>
                                              <p:pRg st="2" end="2"/>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4">
                                            <p:txEl>
                                              <p:pRg st="4" end="4"/>
                                            </p:txEl>
                                          </p:spTgt>
                                        </p:tgtEl>
                                        <p:attrNameLst>
                                          <p:attrName>style.visibility</p:attrName>
                                        </p:attrNameLst>
                                      </p:cBhvr>
                                      <p:to>
                                        <p:strVal val="visible"/>
                                      </p:to>
                                    </p:set>
                                    <p:anim calcmode="lin" valueType="num">
                                      <p:cBhvr>
                                        <p:cTn id="43"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44"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45" dur="500"/>
                                        <p:tgtEl>
                                          <p:spTgt spid="4">
                                            <p:txEl>
                                              <p:pRg st="4" end="4"/>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nodeType="clickEffect">
                                  <p:stCondLst>
                                    <p:cond delay="0"/>
                                  </p:stCondLst>
                                  <p:childTnLst>
                                    <p:set>
                                      <p:cBhvr>
                                        <p:cTn id="49" dur="1" fill="hold">
                                          <p:stCondLst>
                                            <p:cond delay="0"/>
                                          </p:stCondLst>
                                        </p:cTn>
                                        <p:tgtEl>
                                          <p:spTgt spid="4">
                                            <p:txEl>
                                              <p:pRg st="6" end="6"/>
                                            </p:txEl>
                                          </p:spTgt>
                                        </p:tgtEl>
                                        <p:attrNameLst>
                                          <p:attrName>style.visibility</p:attrName>
                                        </p:attrNameLst>
                                      </p:cBhvr>
                                      <p:to>
                                        <p:strVal val="visible"/>
                                      </p:to>
                                    </p:set>
                                    <p:anim calcmode="lin" valueType="num">
                                      <p:cBhvr>
                                        <p:cTn id="50"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51" dur="500" fill="hold"/>
                                        <p:tgtEl>
                                          <p:spTgt spid="4">
                                            <p:txEl>
                                              <p:pRg st="6" end="6"/>
                                            </p:txEl>
                                          </p:spTgt>
                                        </p:tgtEl>
                                        <p:attrNameLst>
                                          <p:attrName>ppt_h</p:attrName>
                                        </p:attrNameLst>
                                      </p:cBhvr>
                                      <p:tavLst>
                                        <p:tav tm="0">
                                          <p:val>
                                            <p:fltVal val="0"/>
                                          </p:val>
                                        </p:tav>
                                        <p:tav tm="100000">
                                          <p:val>
                                            <p:strVal val="#ppt_h"/>
                                          </p:val>
                                        </p:tav>
                                      </p:tavLst>
                                    </p:anim>
                                    <p:animEffect transition="in" filter="fade">
                                      <p:cBhvr>
                                        <p:cTn id="52" dur="500"/>
                                        <p:tgtEl>
                                          <p:spTgt spid="4">
                                            <p:txEl>
                                              <p:pRg st="6" end="6"/>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6" presetClass="entr" presetSubtype="0" fill="hold" nodeType="clickEffect">
                                  <p:stCondLst>
                                    <p:cond delay="0"/>
                                  </p:stCondLst>
                                  <p:childTnLst>
                                    <p:set>
                                      <p:cBhvr>
                                        <p:cTn id="56" dur="1" fill="hold">
                                          <p:stCondLst>
                                            <p:cond delay="0"/>
                                          </p:stCondLst>
                                        </p:cTn>
                                        <p:tgtEl>
                                          <p:spTgt spid="1028"/>
                                        </p:tgtEl>
                                        <p:attrNameLst>
                                          <p:attrName>style.visibility</p:attrName>
                                        </p:attrNameLst>
                                      </p:cBhvr>
                                      <p:to>
                                        <p:strVal val="visible"/>
                                      </p:to>
                                    </p:set>
                                    <p:animEffect transition="in" filter="wipe(down)">
                                      <p:cBhvr>
                                        <p:cTn id="57" dur="580">
                                          <p:stCondLst>
                                            <p:cond delay="0"/>
                                          </p:stCondLst>
                                        </p:cTn>
                                        <p:tgtEl>
                                          <p:spTgt spid="1028"/>
                                        </p:tgtEl>
                                      </p:cBhvr>
                                    </p:animEffect>
                                    <p:anim calcmode="lin" valueType="num">
                                      <p:cBhvr>
                                        <p:cTn id="58" dur="1822" tmFilter="0,0; 0.14,0.36; 0.43,0.73; 0.71,0.91; 1.0,1.0">
                                          <p:stCondLst>
                                            <p:cond delay="0"/>
                                          </p:stCondLst>
                                        </p:cTn>
                                        <p:tgtEl>
                                          <p:spTgt spid="1028"/>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1028"/>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1028"/>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1028"/>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1028"/>
                                        </p:tgtEl>
                                        <p:attrNameLst>
                                          <p:attrName>ppt_y</p:attrName>
                                        </p:attrNameLst>
                                      </p:cBhvr>
                                      <p:tavLst>
                                        <p:tav tm="0" fmla="#ppt_y-sin(pi*$)/81">
                                          <p:val>
                                            <p:fltVal val="0"/>
                                          </p:val>
                                        </p:tav>
                                        <p:tav tm="100000">
                                          <p:val>
                                            <p:fltVal val="1"/>
                                          </p:val>
                                        </p:tav>
                                      </p:tavLst>
                                    </p:anim>
                                    <p:animScale>
                                      <p:cBhvr>
                                        <p:cTn id="63" dur="26">
                                          <p:stCondLst>
                                            <p:cond delay="650"/>
                                          </p:stCondLst>
                                        </p:cTn>
                                        <p:tgtEl>
                                          <p:spTgt spid="1028"/>
                                        </p:tgtEl>
                                      </p:cBhvr>
                                      <p:to x="100000" y="60000"/>
                                    </p:animScale>
                                    <p:animScale>
                                      <p:cBhvr>
                                        <p:cTn id="64" dur="166" decel="50000">
                                          <p:stCondLst>
                                            <p:cond delay="676"/>
                                          </p:stCondLst>
                                        </p:cTn>
                                        <p:tgtEl>
                                          <p:spTgt spid="1028"/>
                                        </p:tgtEl>
                                      </p:cBhvr>
                                      <p:to x="100000" y="100000"/>
                                    </p:animScale>
                                    <p:animScale>
                                      <p:cBhvr>
                                        <p:cTn id="65" dur="26">
                                          <p:stCondLst>
                                            <p:cond delay="1312"/>
                                          </p:stCondLst>
                                        </p:cTn>
                                        <p:tgtEl>
                                          <p:spTgt spid="1028"/>
                                        </p:tgtEl>
                                      </p:cBhvr>
                                      <p:to x="100000" y="80000"/>
                                    </p:animScale>
                                    <p:animScale>
                                      <p:cBhvr>
                                        <p:cTn id="66" dur="166" decel="50000">
                                          <p:stCondLst>
                                            <p:cond delay="1338"/>
                                          </p:stCondLst>
                                        </p:cTn>
                                        <p:tgtEl>
                                          <p:spTgt spid="1028"/>
                                        </p:tgtEl>
                                      </p:cBhvr>
                                      <p:to x="100000" y="100000"/>
                                    </p:animScale>
                                    <p:animScale>
                                      <p:cBhvr>
                                        <p:cTn id="67" dur="26">
                                          <p:stCondLst>
                                            <p:cond delay="1642"/>
                                          </p:stCondLst>
                                        </p:cTn>
                                        <p:tgtEl>
                                          <p:spTgt spid="1028"/>
                                        </p:tgtEl>
                                      </p:cBhvr>
                                      <p:to x="100000" y="90000"/>
                                    </p:animScale>
                                    <p:animScale>
                                      <p:cBhvr>
                                        <p:cTn id="68" dur="166" decel="50000">
                                          <p:stCondLst>
                                            <p:cond delay="1668"/>
                                          </p:stCondLst>
                                        </p:cTn>
                                        <p:tgtEl>
                                          <p:spTgt spid="1028"/>
                                        </p:tgtEl>
                                      </p:cBhvr>
                                      <p:to x="100000" y="100000"/>
                                    </p:animScale>
                                    <p:animScale>
                                      <p:cBhvr>
                                        <p:cTn id="69" dur="26">
                                          <p:stCondLst>
                                            <p:cond delay="1808"/>
                                          </p:stCondLst>
                                        </p:cTn>
                                        <p:tgtEl>
                                          <p:spTgt spid="1028"/>
                                        </p:tgtEl>
                                      </p:cBhvr>
                                      <p:to x="100000" y="95000"/>
                                    </p:animScale>
                                    <p:animScale>
                                      <p:cBhvr>
                                        <p:cTn id="70" dur="166" decel="50000">
                                          <p:stCondLst>
                                            <p:cond delay="1834"/>
                                          </p:stCondLst>
                                        </p:cTn>
                                        <p:tgtEl>
                                          <p:spTgt spid="102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83018" y="280537"/>
            <a:ext cx="5889732" cy="369332"/>
          </a:xfrm>
          <a:prstGeom prst="rect">
            <a:avLst/>
          </a:prstGeom>
          <a:solidFill>
            <a:srgbClr val="7030A0"/>
          </a:solidFill>
        </p:spPr>
        <p:txBody>
          <a:bodyPr wrap="square" rtlCol="0">
            <a:spAutoFit/>
          </a:bodyPr>
          <a:lstStyle/>
          <a:p>
            <a:pPr algn="ctr"/>
            <a:r>
              <a:rPr lang="en-GB" b="1" dirty="0">
                <a:solidFill>
                  <a:schemeClr val="bg1"/>
                </a:solidFill>
              </a:rPr>
              <a:t>Big Bed Time Read</a:t>
            </a:r>
          </a:p>
        </p:txBody>
      </p:sp>
      <p:sp>
        <p:nvSpPr>
          <p:cNvPr id="6" name="Title 1"/>
          <p:cNvSpPr txBox="1">
            <a:spLocks/>
          </p:cNvSpPr>
          <p:nvPr/>
        </p:nvSpPr>
        <p:spPr>
          <a:xfrm>
            <a:off x="467544" y="6150217"/>
            <a:ext cx="8196278" cy="519143"/>
          </a:xfrm>
          <a:prstGeom prst="rect">
            <a:avLst/>
          </a:prstGeom>
          <a:solidFill>
            <a:srgbClr val="E329A5"/>
          </a:solidFill>
        </p:spPr>
        <p:txBody>
          <a:bodyPr anchor="ctr">
            <a:noAutofit/>
          </a:bodyPr>
          <a:lstStyle>
            <a:lvl1pPr algn="l" defTabSz="914400" rtl="0" eaLnBrk="1" latinLnBrk="0" hangingPunct="1">
              <a:spcBef>
                <a:spcPct val="0"/>
              </a:spcBef>
              <a:buNone/>
              <a:defRPr sz="2000" b="1" kern="1200" baseline="0">
                <a:solidFill>
                  <a:schemeClr val="bg1"/>
                </a:solidFill>
                <a:latin typeface="+mj-lt"/>
                <a:ea typeface="+mj-ea"/>
                <a:cs typeface="+mj-cs"/>
              </a:defRPr>
            </a:lvl1pPr>
          </a:lstStyle>
          <a:p>
            <a:pPr algn="ctr"/>
            <a:r>
              <a:rPr lang="en-GB" sz="2400"/>
              <a:t>Getting Ready to Learn</a:t>
            </a:r>
            <a:endParaRPr lang="en-GB" sz="2400" dirty="0"/>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32240" y="280537"/>
            <a:ext cx="1469714" cy="15040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17211" y="908720"/>
            <a:ext cx="8496944" cy="8694688"/>
          </a:xfrm>
          <a:prstGeom prst="rect">
            <a:avLst/>
          </a:prstGeom>
          <a:noFill/>
        </p:spPr>
        <p:txBody>
          <a:bodyPr wrap="square" rtlCol="0">
            <a:spAutoFit/>
          </a:bodyPr>
          <a:lstStyle/>
          <a:p>
            <a:r>
              <a:rPr lang="en-GB" sz="3600" dirty="0">
                <a:solidFill>
                  <a:srgbClr val="00B050"/>
                </a:solidFill>
              </a:rPr>
              <a:t>Sharing a book together:</a:t>
            </a:r>
          </a:p>
          <a:p>
            <a:endParaRPr lang="en-GB" sz="2800" dirty="0"/>
          </a:p>
          <a:p>
            <a:pPr marL="457200" indent="-457200">
              <a:spcAft>
                <a:spcPts val="1800"/>
              </a:spcAft>
              <a:buFont typeface="Arial" panose="020B0604020202020204" pitchFamily="34" charset="0"/>
              <a:buChar char="•"/>
            </a:pPr>
            <a:r>
              <a:rPr lang="en-GB" sz="2700" dirty="0">
                <a:solidFill>
                  <a:srgbClr val="002060"/>
                </a:solidFill>
              </a:rPr>
              <a:t>helps create a love of books and reading - it brings joy!</a:t>
            </a:r>
          </a:p>
          <a:p>
            <a:pPr marL="457200" indent="-457200">
              <a:spcAft>
                <a:spcPts val="1800"/>
              </a:spcAft>
              <a:buFont typeface="Arial" panose="020B0604020202020204" pitchFamily="34" charset="0"/>
              <a:buChar char="•"/>
            </a:pPr>
            <a:r>
              <a:rPr lang="en-GB" sz="2700" dirty="0">
                <a:solidFill>
                  <a:srgbClr val="002060"/>
                </a:solidFill>
              </a:rPr>
              <a:t>develops language and communication skills </a:t>
            </a:r>
          </a:p>
          <a:p>
            <a:pPr marL="457200" indent="-457200">
              <a:spcAft>
                <a:spcPts val="1800"/>
              </a:spcAft>
              <a:buFont typeface="Arial" panose="020B0604020202020204" pitchFamily="34" charset="0"/>
              <a:buChar char="•"/>
            </a:pPr>
            <a:r>
              <a:rPr lang="en-GB" sz="2700" dirty="0">
                <a:solidFill>
                  <a:srgbClr val="002060"/>
                </a:solidFill>
              </a:rPr>
              <a:t>encourages exploration and sharing of thoughts, ideas, experiences and feelings, and responding to others’</a:t>
            </a:r>
          </a:p>
          <a:p>
            <a:pPr marL="457200" indent="-457200">
              <a:spcAft>
                <a:spcPts val="1800"/>
              </a:spcAft>
              <a:buFont typeface="Arial" panose="020B0604020202020204" pitchFamily="34" charset="0"/>
              <a:buChar char="•"/>
            </a:pPr>
            <a:r>
              <a:rPr lang="en-GB" sz="2700" dirty="0">
                <a:solidFill>
                  <a:srgbClr val="002060"/>
                </a:solidFill>
              </a:rPr>
              <a:t>builds up knowledge as children explore new concepts</a:t>
            </a:r>
          </a:p>
          <a:p>
            <a:pPr marL="457200" indent="-457200">
              <a:spcAft>
                <a:spcPts val="1800"/>
              </a:spcAft>
              <a:buFont typeface="Arial" panose="020B0604020202020204" pitchFamily="34" charset="0"/>
              <a:buChar char="•"/>
            </a:pPr>
            <a:r>
              <a:rPr lang="en-GB" sz="2700" dirty="0">
                <a:solidFill>
                  <a:srgbClr val="002060"/>
                </a:solidFill>
              </a:rPr>
              <a:t>stimulates imagination and encourages curiosity</a:t>
            </a:r>
          </a:p>
          <a:p>
            <a:pPr marL="457200" indent="-457200">
              <a:spcAft>
                <a:spcPts val="1800"/>
              </a:spcAft>
              <a:buFont typeface="Arial" panose="020B0604020202020204" pitchFamily="34" charset="0"/>
              <a:buChar char="•"/>
            </a:pPr>
            <a:r>
              <a:rPr lang="en-GB" sz="2700" dirty="0">
                <a:solidFill>
                  <a:srgbClr val="002060"/>
                </a:solidFill>
              </a:rPr>
              <a:t>helps develop confidence and self-esteem   </a:t>
            </a:r>
          </a:p>
          <a:p>
            <a:pPr>
              <a:lnSpc>
                <a:spcPct val="150000"/>
              </a:lnSpc>
            </a:pPr>
            <a:endParaRPr lang="en-GB" sz="2700" dirty="0">
              <a:solidFill>
                <a:srgbClr val="002060"/>
              </a:solidFill>
            </a:endParaRPr>
          </a:p>
          <a:p>
            <a:pPr>
              <a:lnSpc>
                <a:spcPct val="150000"/>
              </a:lnSpc>
            </a:pPr>
            <a:endParaRPr lang="en-GB" sz="2700" dirty="0">
              <a:solidFill>
                <a:srgbClr val="002060"/>
              </a:solidFill>
            </a:endParaRPr>
          </a:p>
          <a:p>
            <a:pPr lvl="0">
              <a:lnSpc>
                <a:spcPct val="150000"/>
              </a:lnSpc>
            </a:pPr>
            <a:endParaRPr lang="en-GB" sz="2700" dirty="0">
              <a:solidFill>
                <a:srgbClr val="002060"/>
              </a:solidFill>
            </a:endParaRPr>
          </a:p>
          <a:p>
            <a:pPr marL="457200" indent="-457200">
              <a:lnSpc>
                <a:spcPct val="150000"/>
              </a:lnSpc>
              <a:buFont typeface="Arial" panose="020B0604020202020204" pitchFamily="34" charset="0"/>
              <a:buChar char="•"/>
            </a:pPr>
            <a:endParaRPr lang="en-GB" sz="2700" dirty="0">
              <a:solidFill>
                <a:srgbClr val="002060"/>
              </a:solidFill>
            </a:endParaRPr>
          </a:p>
          <a:p>
            <a:endParaRPr lang="en-GB" dirty="0">
              <a:solidFill>
                <a:srgbClr val="002060"/>
              </a:solidFill>
            </a:endParaRPr>
          </a:p>
          <a:p>
            <a:endParaRPr lang="en-GB" dirty="0">
              <a:solidFill>
                <a:srgbClr val="002060"/>
              </a:solidFill>
            </a:endParaRPr>
          </a:p>
          <a:p>
            <a:endParaRPr lang="en-GB" dirty="0"/>
          </a:p>
        </p:txBody>
      </p:sp>
    </p:spTree>
    <p:extLst>
      <p:ext uri="{BB962C8B-B14F-4D97-AF65-F5344CB8AC3E}">
        <p14:creationId xmlns:p14="http://schemas.microsoft.com/office/powerpoint/2010/main" val="4139275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80">
                                          <p:stCondLst>
                                            <p:cond delay="0"/>
                                          </p:stCondLst>
                                        </p:cTn>
                                        <p:tgtEl>
                                          <p:spTgt spid="2">
                                            <p:txEl>
                                              <p:pRg st="0" end="0"/>
                                            </p:txEl>
                                          </p:spTgt>
                                        </p:tgtEl>
                                      </p:cBhvr>
                                    </p:animEffect>
                                    <p:anim calcmode="lin" valueType="num">
                                      <p:cBhvr>
                                        <p:cTn id="8" dur="1822" tmFilter="0,0; 0.14,0.36; 0.43,0.73; 0.71,0.91; 1.0,1.0">
                                          <p:stCondLst>
                                            <p:cond delay="0"/>
                                          </p:stCondLst>
                                        </p:cTn>
                                        <p:tgtEl>
                                          <p:spTgt spid="2">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xEl>
                                              <p:pRg st="0" end="0"/>
                                            </p:txEl>
                                          </p:spTgt>
                                        </p:tgtEl>
                                      </p:cBhvr>
                                      <p:to x="100000" y="60000"/>
                                    </p:animScale>
                                    <p:animScale>
                                      <p:cBhvr>
                                        <p:cTn id="14" dur="166" decel="50000">
                                          <p:stCondLst>
                                            <p:cond delay="676"/>
                                          </p:stCondLst>
                                        </p:cTn>
                                        <p:tgtEl>
                                          <p:spTgt spid="2">
                                            <p:txEl>
                                              <p:pRg st="0" end="0"/>
                                            </p:txEl>
                                          </p:spTgt>
                                        </p:tgtEl>
                                      </p:cBhvr>
                                      <p:to x="100000" y="100000"/>
                                    </p:animScale>
                                    <p:animScale>
                                      <p:cBhvr>
                                        <p:cTn id="15" dur="26">
                                          <p:stCondLst>
                                            <p:cond delay="1312"/>
                                          </p:stCondLst>
                                        </p:cTn>
                                        <p:tgtEl>
                                          <p:spTgt spid="2">
                                            <p:txEl>
                                              <p:pRg st="0" end="0"/>
                                            </p:txEl>
                                          </p:spTgt>
                                        </p:tgtEl>
                                      </p:cBhvr>
                                      <p:to x="100000" y="80000"/>
                                    </p:animScale>
                                    <p:animScale>
                                      <p:cBhvr>
                                        <p:cTn id="16" dur="166" decel="50000">
                                          <p:stCondLst>
                                            <p:cond delay="1338"/>
                                          </p:stCondLst>
                                        </p:cTn>
                                        <p:tgtEl>
                                          <p:spTgt spid="2">
                                            <p:txEl>
                                              <p:pRg st="0" end="0"/>
                                            </p:txEl>
                                          </p:spTgt>
                                        </p:tgtEl>
                                      </p:cBhvr>
                                      <p:to x="100000" y="100000"/>
                                    </p:animScale>
                                    <p:animScale>
                                      <p:cBhvr>
                                        <p:cTn id="17" dur="26">
                                          <p:stCondLst>
                                            <p:cond delay="1642"/>
                                          </p:stCondLst>
                                        </p:cTn>
                                        <p:tgtEl>
                                          <p:spTgt spid="2">
                                            <p:txEl>
                                              <p:pRg st="0" end="0"/>
                                            </p:txEl>
                                          </p:spTgt>
                                        </p:tgtEl>
                                      </p:cBhvr>
                                      <p:to x="100000" y="90000"/>
                                    </p:animScale>
                                    <p:animScale>
                                      <p:cBhvr>
                                        <p:cTn id="18" dur="166" decel="50000">
                                          <p:stCondLst>
                                            <p:cond delay="1668"/>
                                          </p:stCondLst>
                                        </p:cTn>
                                        <p:tgtEl>
                                          <p:spTgt spid="2">
                                            <p:txEl>
                                              <p:pRg st="0" end="0"/>
                                            </p:txEl>
                                          </p:spTgt>
                                        </p:tgtEl>
                                      </p:cBhvr>
                                      <p:to x="100000" y="100000"/>
                                    </p:animScale>
                                    <p:animScale>
                                      <p:cBhvr>
                                        <p:cTn id="19" dur="26">
                                          <p:stCondLst>
                                            <p:cond delay="1808"/>
                                          </p:stCondLst>
                                        </p:cTn>
                                        <p:tgtEl>
                                          <p:spTgt spid="2">
                                            <p:txEl>
                                              <p:pRg st="0" end="0"/>
                                            </p:txEl>
                                          </p:spTgt>
                                        </p:tgtEl>
                                      </p:cBhvr>
                                      <p:to x="100000" y="95000"/>
                                    </p:animScale>
                                    <p:animScale>
                                      <p:cBhvr>
                                        <p:cTn id="20" dur="166" decel="50000">
                                          <p:stCondLst>
                                            <p:cond delay="1834"/>
                                          </p:stCondLst>
                                        </p:cTn>
                                        <p:tgtEl>
                                          <p:spTgt spid="2">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anim calcmode="lin" valueType="num">
                                      <p:cBhvr>
                                        <p:cTn id="25"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27" dur="500"/>
                                        <p:tgtEl>
                                          <p:spTgt spid="2">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2">
                                            <p:txEl>
                                              <p:pRg st="3" end="3"/>
                                            </p:txEl>
                                          </p:spTgt>
                                        </p:tgtEl>
                                        <p:attrNameLst>
                                          <p:attrName>style.visibility</p:attrName>
                                        </p:attrNameLst>
                                      </p:cBhvr>
                                      <p:to>
                                        <p:strVal val="visible"/>
                                      </p:to>
                                    </p:set>
                                    <p:anim calcmode="lin" valueType="num">
                                      <p:cBhvr>
                                        <p:cTn id="32"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33"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34" dur="500"/>
                                        <p:tgtEl>
                                          <p:spTgt spid="2">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nodeType="clickEffect">
                                  <p:stCondLst>
                                    <p:cond delay="0"/>
                                  </p:stCondLst>
                                  <p:childTnLst>
                                    <p:set>
                                      <p:cBhvr>
                                        <p:cTn id="38" dur="1" fill="hold">
                                          <p:stCondLst>
                                            <p:cond delay="0"/>
                                          </p:stCondLst>
                                        </p:cTn>
                                        <p:tgtEl>
                                          <p:spTgt spid="2">
                                            <p:txEl>
                                              <p:pRg st="4" end="4"/>
                                            </p:txEl>
                                          </p:spTgt>
                                        </p:tgtEl>
                                        <p:attrNameLst>
                                          <p:attrName>style.visibility</p:attrName>
                                        </p:attrNameLst>
                                      </p:cBhvr>
                                      <p:to>
                                        <p:strVal val="visible"/>
                                      </p:to>
                                    </p:set>
                                    <p:anim calcmode="lin" valueType="num">
                                      <p:cBhvr>
                                        <p:cTn id="39"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40"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41" dur="500"/>
                                        <p:tgtEl>
                                          <p:spTgt spid="2">
                                            <p:txEl>
                                              <p:pRg st="4" end="4"/>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nodeType="clickEffect">
                                  <p:stCondLst>
                                    <p:cond delay="0"/>
                                  </p:stCondLst>
                                  <p:childTnLst>
                                    <p:set>
                                      <p:cBhvr>
                                        <p:cTn id="45" dur="1" fill="hold">
                                          <p:stCondLst>
                                            <p:cond delay="0"/>
                                          </p:stCondLst>
                                        </p:cTn>
                                        <p:tgtEl>
                                          <p:spTgt spid="2">
                                            <p:txEl>
                                              <p:pRg st="5" end="5"/>
                                            </p:txEl>
                                          </p:spTgt>
                                        </p:tgtEl>
                                        <p:attrNameLst>
                                          <p:attrName>style.visibility</p:attrName>
                                        </p:attrNameLst>
                                      </p:cBhvr>
                                      <p:to>
                                        <p:strVal val="visible"/>
                                      </p:to>
                                    </p:set>
                                    <p:anim calcmode="lin" valueType="num">
                                      <p:cBhvr>
                                        <p:cTn id="46"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47" dur="500" fill="hold"/>
                                        <p:tgtEl>
                                          <p:spTgt spid="2">
                                            <p:txEl>
                                              <p:pRg st="5" end="5"/>
                                            </p:txEl>
                                          </p:spTgt>
                                        </p:tgtEl>
                                        <p:attrNameLst>
                                          <p:attrName>ppt_h</p:attrName>
                                        </p:attrNameLst>
                                      </p:cBhvr>
                                      <p:tavLst>
                                        <p:tav tm="0">
                                          <p:val>
                                            <p:fltVal val="0"/>
                                          </p:val>
                                        </p:tav>
                                        <p:tav tm="100000">
                                          <p:val>
                                            <p:strVal val="#ppt_h"/>
                                          </p:val>
                                        </p:tav>
                                      </p:tavLst>
                                    </p:anim>
                                    <p:animEffect transition="in" filter="fade">
                                      <p:cBhvr>
                                        <p:cTn id="48" dur="500"/>
                                        <p:tgtEl>
                                          <p:spTgt spid="2">
                                            <p:txEl>
                                              <p:pRg st="5" end="5"/>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nodeType="clickEffect">
                                  <p:stCondLst>
                                    <p:cond delay="0"/>
                                  </p:stCondLst>
                                  <p:childTnLst>
                                    <p:set>
                                      <p:cBhvr>
                                        <p:cTn id="52" dur="1" fill="hold">
                                          <p:stCondLst>
                                            <p:cond delay="0"/>
                                          </p:stCondLst>
                                        </p:cTn>
                                        <p:tgtEl>
                                          <p:spTgt spid="2">
                                            <p:txEl>
                                              <p:pRg st="6" end="6"/>
                                            </p:txEl>
                                          </p:spTgt>
                                        </p:tgtEl>
                                        <p:attrNameLst>
                                          <p:attrName>style.visibility</p:attrName>
                                        </p:attrNameLst>
                                      </p:cBhvr>
                                      <p:to>
                                        <p:strVal val="visible"/>
                                      </p:to>
                                    </p:set>
                                    <p:anim calcmode="lin" valueType="num">
                                      <p:cBhvr>
                                        <p:cTn id="53" dur="500" fill="hold"/>
                                        <p:tgtEl>
                                          <p:spTgt spid="2">
                                            <p:txEl>
                                              <p:pRg st="6" end="6"/>
                                            </p:txEl>
                                          </p:spTgt>
                                        </p:tgtEl>
                                        <p:attrNameLst>
                                          <p:attrName>ppt_w</p:attrName>
                                        </p:attrNameLst>
                                      </p:cBhvr>
                                      <p:tavLst>
                                        <p:tav tm="0">
                                          <p:val>
                                            <p:fltVal val="0"/>
                                          </p:val>
                                        </p:tav>
                                        <p:tav tm="100000">
                                          <p:val>
                                            <p:strVal val="#ppt_w"/>
                                          </p:val>
                                        </p:tav>
                                      </p:tavLst>
                                    </p:anim>
                                    <p:anim calcmode="lin" valueType="num">
                                      <p:cBhvr>
                                        <p:cTn id="54" dur="500" fill="hold"/>
                                        <p:tgtEl>
                                          <p:spTgt spid="2">
                                            <p:txEl>
                                              <p:pRg st="6" end="6"/>
                                            </p:txEl>
                                          </p:spTgt>
                                        </p:tgtEl>
                                        <p:attrNameLst>
                                          <p:attrName>ppt_h</p:attrName>
                                        </p:attrNameLst>
                                      </p:cBhvr>
                                      <p:tavLst>
                                        <p:tav tm="0">
                                          <p:val>
                                            <p:fltVal val="0"/>
                                          </p:val>
                                        </p:tav>
                                        <p:tav tm="100000">
                                          <p:val>
                                            <p:strVal val="#ppt_h"/>
                                          </p:val>
                                        </p:tav>
                                      </p:tavLst>
                                    </p:anim>
                                    <p:animEffect transition="in" filter="fade">
                                      <p:cBhvr>
                                        <p:cTn id="55" dur="500"/>
                                        <p:tgtEl>
                                          <p:spTgt spid="2">
                                            <p:txEl>
                                              <p:pRg st="6" end="6"/>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nodeType="clickEffect">
                                  <p:stCondLst>
                                    <p:cond delay="0"/>
                                  </p:stCondLst>
                                  <p:childTnLst>
                                    <p:set>
                                      <p:cBhvr>
                                        <p:cTn id="59" dur="1" fill="hold">
                                          <p:stCondLst>
                                            <p:cond delay="0"/>
                                          </p:stCondLst>
                                        </p:cTn>
                                        <p:tgtEl>
                                          <p:spTgt spid="2">
                                            <p:txEl>
                                              <p:pRg st="7" end="7"/>
                                            </p:txEl>
                                          </p:spTgt>
                                        </p:tgtEl>
                                        <p:attrNameLst>
                                          <p:attrName>style.visibility</p:attrName>
                                        </p:attrNameLst>
                                      </p:cBhvr>
                                      <p:to>
                                        <p:strVal val="visible"/>
                                      </p:to>
                                    </p:set>
                                    <p:anim calcmode="lin" valueType="num">
                                      <p:cBhvr>
                                        <p:cTn id="60" dur="500" fill="hold"/>
                                        <p:tgtEl>
                                          <p:spTgt spid="2">
                                            <p:txEl>
                                              <p:pRg st="7" end="7"/>
                                            </p:txEl>
                                          </p:spTgt>
                                        </p:tgtEl>
                                        <p:attrNameLst>
                                          <p:attrName>ppt_w</p:attrName>
                                        </p:attrNameLst>
                                      </p:cBhvr>
                                      <p:tavLst>
                                        <p:tav tm="0">
                                          <p:val>
                                            <p:fltVal val="0"/>
                                          </p:val>
                                        </p:tav>
                                        <p:tav tm="100000">
                                          <p:val>
                                            <p:strVal val="#ppt_w"/>
                                          </p:val>
                                        </p:tav>
                                      </p:tavLst>
                                    </p:anim>
                                    <p:anim calcmode="lin" valueType="num">
                                      <p:cBhvr>
                                        <p:cTn id="61" dur="500" fill="hold"/>
                                        <p:tgtEl>
                                          <p:spTgt spid="2">
                                            <p:txEl>
                                              <p:pRg st="7" end="7"/>
                                            </p:txEl>
                                          </p:spTgt>
                                        </p:tgtEl>
                                        <p:attrNameLst>
                                          <p:attrName>ppt_h</p:attrName>
                                        </p:attrNameLst>
                                      </p:cBhvr>
                                      <p:tavLst>
                                        <p:tav tm="0">
                                          <p:val>
                                            <p:fltVal val="0"/>
                                          </p:val>
                                        </p:tav>
                                        <p:tav tm="100000">
                                          <p:val>
                                            <p:strVal val="#ppt_h"/>
                                          </p:val>
                                        </p:tav>
                                      </p:tavLst>
                                    </p:anim>
                                    <p:animEffect transition="in" filter="fade">
                                      <p:cBhvr>
                                        <p:cTn id="6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415808" y="98264"/>
            <a:ext cx="1728192" cy="1728192"/>
          </a:xfrm>
        </p:spPr>
      </p:pic>
      <p:sp>
        <p:nvSpPr>
          <p:cNvPr id="5" name="TextBox 4"/>
          <p:cNvSpPr txBox="1"/>
          <p:nvPr/>
        </p:nvSpPr>
        <p:spPr>
          <a:xfrm>
            <a:off x="323528" y="908720"/>
            <a:ext cx="8568952" cy="6940361"/>
          </a:xfrm>
          <a:prstGeom prst="rect">
            <a:avLst/>
          </a:prstGeom>
          <a:noFill/>
        </p:spPr>
        <p:txBody>
          <a:bodyPr wrap="square" rtlCol="0">
            <a:spAutoFit/>
          </a:bodyPr>
          <a:lstStyle/>
          <a:p>
            <a:r>
              <a:rPr lang="en-GB" sz="2400" b="1" dirty="0">
                <a:solidFill>
                  <a:srgbClr val="323887"/>
                </a:solidFill>
              </a:rPr>
              <a:t>By reading books with your child, you are modelling and developing the following skills:</a:t>
            </a:r>
          </a:p>
          <a:p>
            <a:endParaRPr lang="en-GB" sz="2000" dirty="0">
              <a:solidFill>
                <a:srgbClr val="323887"/>
              </a:solidFill>
            </a:endParaRPr>
          </a:p>
          <a:p>
            <a:pPr marL="342900" indent="-342900">
              <a:spcAft>
                <a:spcPts val="600"/>
              </a:spcAft>
              <a:buFont typeface="Arial" panose="020B0604020202020204" pitchFamily="34" charset="0"/>
              <a:buChar char="•"/>
            </a:pPr>
            <a:r>
              <a:rPr lang="en-GB" sz="2400" dirty="0">
                <a:solidFill>
                  <a:srgbClr val="323887"/>
                </a:solidFill>
              </a:rPr>
              <a:t>their attention and listening skills</a:t>
            </a:r>
          </a:p>
          <a:p>
            <a:pPr marL="342900" indent="-342900">
              <a:spcAft>
                <a:spcPts val="600"/>
              </a:spcAft>
              <a:buFont typeface="Arial" panose="020B0604020202020204" pitchFamily="34" charset="0"/>
              <a:buChar char="•"/>
            </a:pPr>
            <a:r>
              <a:rPr lang="en-GB" sz="2400" dirty="0">
                <a:solidFill>
                  <a:srgbClr val="323887"/>
                </a:solidFill>
              </a:rPr>
              <a:t>their vocabulary</a:t>
            </a:r>
          </a:p>
          <a:p>
            <a:pPr marL="342900" indent="-342900">
              <a:spcAft>
                <a:spcPts val="600"/>
              </a:spcAft>
              <a:buFont typeface="Arial" panose="020B0604020202020204" pitchFamily="34" charset="0"/>
              <a:buChar char="•"/>
            </a:pPr>
            <a:r>
              <a:rPr lang="en-GB" sz="2400" dirty="0">
                <a:solidFill>
                  <a:srgbClr val="323887"/>
                </a:solidFill>
              </a:rPr>
              <a:t>their speech (as you model and encourage correct pronunciation and age-appropriate grammar)</a:t>
            </a:r>
          </a:p>
          <a:p>
            <a:pPr marL="342900" indent="-342900">
              <a:spcAft>
                <a:spcPts val="600"/>
              </a:spcAft>
              <a:buFont typeface="Arial" panose="020B0604020202020204" pitchFamily="34" charset="0"/>
              <a:buChar char="•"/>
            </a:pPr>
            <a:r>
              <a:rPr lang="en-GB" sz="2400" dirty="0">
                <a:solidFill>
                  <a:srgbClr val="002060"/>
                </a:solidFill>
              </a:rPr>
              <a:t>their early reading skills (</a:t>
            </a:r>
            <a:r>
              <a:rPr lang="en-GB" sz="2400" dirty="0" err="1">
                <a:solidFill>
                  <a:srgbClr val="002060"/>
                </a:solidFill>
              </a:rPr>
              <a:t>eg.</a:t>
            </a:r>
            <a:r>
              <a:rPr lang="en-GB" sz="2400" dirty="0">
                <a:solidFill>
                  <a:srgbClr val="002060"/>
                </a:solidFill>
              </a:rPr>
              <a:t> book-handling, direction of print)</a:t>
            </a:r>
          </a:p>
          <a:p>
            <a:pPr marL="342900" indent="-342900">
              <a:spcAft>
                <a:spcPts val="600"/>
              </a:spcAft>
              <a:buFont typeface="Arial" panose="020B0604020202020204" pitchFamily="34" charset="0"/>
              <a:buChar char="•"/>
            </a:pPr>
            <a:r>
              <a:rPr lang="en-GB" sz="2400" dirty="0">
                <a:solidFill>
                  <a:srgbClr val="323887"/>
                </a:solidFill>
              </a:rPr>
              <a:t>their awareness of print - that squiggles on a page represent words and have meaning</a:t>
            </a:r>
            <a:endParaRPr lang="en-GB" sz="2400" dirty="0">
              <a:solidFill>
                <a:srgbClr val="002060"/>
              </a:solidFill>
            </a:endParaRPr>
          </a:p>
          <a:p>
            <a:pPr marL="342900" indent="-342900">
              <a:spcAft>
                <a:spcPts val="600"/>
              </a:spcAft>
              <a:buFont typeface="Arial" panose="020B0604020202020204" pitchFamily="34" charset="0"/>
              <a:buChar char="•"/>
            </a:pPr>
            <a:r>
              <a:rPr lang="en-GB" sz="2400" dirty="0">
                <a:solidFill>
                  <a:srgbClr val="002060"/>
                </a:solidFill>
              </a:rPr>
              <a:t>how to read a story with expression and fluency</a:t>
            </a:r>
            <a:endParaRPr lang="en-GB" sz="2400" dirty="0">
              <a:solidFill>
                <a:srgbClr val="323887"/>
              </a:solidFill>
            </a:endParaRPr>
          </a:p>
          <a:p>
            <a:pPr marL="342900" indent="-342900">
              <a:spcAft>
                <a:spcPts val="600"/>
              </a:spcAft>
              <a:buFont typeface="Arial" panose="020B0604020202020204" pitchFamily="34" charset="0"/>
              <a:buChar char="•"/>
            </a:pPr>
            <a:r>
              <a:rPr lang="en-GB" sz="2400" dirty="0">
                <a:solidFill>
                  <a:srgbClr val="323887"/>
                </a:solidFill>
              </a:rPr>
              <a:t>their understanding of a story</a:t>
            </a:r>
          </a:p>
          <a:p>
            <a:pPr marL="342900" indent="-342900">
              <a:spcAft>
                <a:spcPts val="600"/>
              </a:spcAft>
              <a:buFont typeface="Arial" panose="020B0604020202020204" pitchFamily="34" charset="0"/>
              <a:buChar char="•"/>
            </a:pPr>
            <a:r>
              <a:rPr lang="en-GB" sz="2400" dirty="0">
                <a:solidFill>
                  <a:srgbClr val="323887"/>
                </a:solidFill>
              </a:rPr>
              <a:t>their memory and sequencing skills</a:t>
            </a:r>
          </a:p>
          <a:p>
            <a:pPr marL="342900" indent="-342900">
              <a:spcAft>
                <a:spcPts val="600"/>
              </a:spcAft>
              <a:buFont typeface="Arial" panose="020B0604020202020204" pitchFamily="34" charset="0"/>
              <a:buChar char="•"/>
            </a:pPr>
            <a:r>
              <a:rPr lang="en-GB" sz="2400" dirty="0">
                <a:solidFill>
                  <a:srgbClr val="323887"/>
                </a:solidFill>
              </a:rPr>
              <a:t>their phonological awareness (sounds, rhyme, syllables)</a:t>
            </a:r>
          </a:p>
          <a:p>
            <a:pPr marL="342900" indent="-342900">
              <a:buFont typeface="Arial" panose="020B0604020202020204" pitchFamily="34" charset="0"/>
              <a:buChar char="•"/>
            </a:pPr>
            <a:endParaRPr lang="en-GB" sz="2400" dirty="0">
              <a:solidFill>
                <a:srgbClr val="323887"/>
              </a:solidFill>
            </a:endParaRPr>
          </a:p>
          <a:p>
            <a:pPr marL="342900" indent="-342900">
              <a:buFont typeface="Arial" panose="020B0604020202020204" pitchFamily="34" charset="0"/>
              <a:buChar char="•"/>
            </a:pPr>
            <a:endParaRPr lang="en-GB" sz="2000" dirty="0">
              <a:solidFill>
                <a:srgbClr val="323887"/>
              </a:solidFill>
            </a:endParaRPr>
          </a:p>
          <a:p>
            <a:pPr marL="342900" indent="-342900">
              <a:buFont typeface="Arial" panose="020B0604020202020204" pitchFamily="34" charset="0"/>
              <a:buChar char="•"/>
            </a:pPr>
            <a:endParaRPr lang="en-GB" sz="2000" dirty="0">
              <a:solidFill>
                <a:srgbClr val="323887"/>
              </a:solidFill>
            </a:endParaRPr>
          </a:p>
        </p:txBody>
      </p:sp>
      <p:pic>
        <p:nvPicPr>
          <p:cNvPr id="3" name="Picture 2"/>
          <p:cNvPicPr>
            <a:picLocks noChangeAspect="1"/>
          </p:cNvPicPr>
          <p:nvPr/>
        </p:nvPicPr>
        <p:blipFill>
          <a:blip r:embed="rId4"/>
          <a:stretch>
            <a:fillRect/>
          </a:stretch>
        </p:blipFill>
        <p:spPr>
          <a:xfrm>
            <a:off x="9756576" y="5157192"/>
            <a:ext cx="1859441" cy="597460"/>
          </a:xfrm>
          <a:prstGeom prst="rect">
            <a:avLst/>
          </a:prstGeom>
        </p:spPr>
      </p:pic>
      <p:sp>
        <p:nvSpPr>
          <p:cNvPr id="7" name="TextBox 6">
            <a:extLst>
              <a:ext uri="{FF2B5EF4-FFF2-40B4-BE49-F238E27FC236}">
                <a16:creationId xmlns:a16="http://schemas.microsoft.com/office/drawing/2014/main" id="{98950703-CD20-4B10-910C-2979BBC6F03E}"/>
              </a:ext>
            </a:extLst>
          </p:cNvPr>
          <p:cNvSpPr txBox="1"/>
          <p:nvPr/>
        </p:nvSpPr>
        <p:spPr>
          <a:xfrm>
            <a:off x="683568" y="260648"/>
            <a:ext cx="5788367" cy="369332"/>
          </a:xfrm>
          <a:prstGeom prst="rect">
            <a:avLst/>
          </a:prstGeom>
          <a:solidFill>
            <a:srgbClr val="7030A0"/>
          </a:solidFill>
        </p:spPr>
        <p:txBody>
          <a:bodyPr wrap="square" rtlCol="0">
            <a:spAutoFit/>
          </a:bodyPr>
          <a:lstStyle/>
          <a:p>
            <a:pPr algn="ctr"/>
            <a:r>
              <a:rPr lang="en-GB" b="1" dirty="0">
                <a:solidFill>
                  <a:schemeClr val="bg1"/>
                </a:solidFill>
              </a:rPr>
              <a:t>Big Bedtime Read</a:t>
            </a:r>
          </a:p>
        </p:txBody>
      </p:sp>
      <p:sp>
        <p:nvSpPr>
          <p:cNvPr id="8" name="TextBox 7">
            <a:extLst>
              <a:ext uri="{FF2B5EF4-FFF2-40B4-BE49-F238E27FC236}">
                <a16:creationId xmlns:a16="http://schemas.microsoft.com/office/drawing/2014/main" id="{0EA34ADB-AC79-4E79-998C-CD7F4A0071A7}"/>
              </a:ext>
            </a:extLst>
          </p:cNvPr>
          <p:cNvSpPr txBox="1"/>
          <p:nvPr/>
        </p:nvSpPr>
        <p:spPr>
          <a:xfrm>
            <a:off x="2840012" y="2375302"/>
            <a:ext cx="6303988" cy="523220"/>
          </a:xfrm>
          <a:prstGeom prst="rect">
            <a:avLst/>
          </a:prstGeom>
          <a:noFill/>
        </p:spPr>
        <p:txBody>
          <a:bodyPr wrap="square" rtlCol="0">
            <a:spAutoFit/>
          </a:bodyPr>
          <a:lstStyle/>
          <a:p>
            <a:r>
              <a:rPr lang="en-GB" sz="1400" b="1" dirty="0">
                <a:solidFill>
                  <a:srgbClr val="00B050"/>
                </a:solidFill>
              </a:rPr>
              <a:t>At 18 months of age, an average child has 6-10 words, by aged 2.5, they have 200, and by age 6, they have 14,000! - that means learning 8-9 new words every day! </a:t>
            </a:r>
          </a:p>
        </p:txBody>
      </p:sp>
      <p:sp>
        <p:nvSpPr>
          <p:cNvPr id="9" name="TextBox 8">
            <a:extLst>
              <a:ext uri="{FF2B5EF4-FFF2-40B4-BE49-F238E27FC236}">
                <a16:creationId xmlns:a16="http://schemas.microsoft.com/office/drawing/2014/main" id="{B0A7B2B1-C88D-4505-8E8B-D05245C03583}"/>
              </a:ext>
            </a:extLst>
          </p:cNvPr>
          <p:cNvSpPr txBox="1"/>
          <p:nvPr/>
        </p:nvSpPr>
        <p:spPr>
          <a:xfrm>
            <a:off x="4788024" y="3167390"/>
            <a:ext cx="3816423" cy="523220"/>
          </a:xfrm>
          <a:prstGeom prst="rect">
            <a:avLst/>
          </a:prstGeom>
          <a:noFill/>
        </p:spPr>
        <p:txBody>
          <a:bodyPr wrap="square" rtlCol="0">
            <a:spAutoFit/>
          </a:bodyPr>
          <a:lstStyle/>
          <a:p>
            <a:pPr algn="just"/>
            <a:r>
              <a:rPr lang="en-GB" sz="1400" b="1" dirty="0">
                <a:solidFill>
                  <a:srgbClr val="FF0000"/>
                </a:solidFill>
              </a:rPr>
              <a:t>Please note! Ditching the dummies and </a:t>
            </a:r>
            <a:r>
              <a:rPr lang="en-GB" sz="1400" b="1" dirty="0" err="1">
                <a:solidFill>
                  <a:srgbClr val="FF0000"/>
                </a:solidFill>
              </a:rPr>
              <a:t>sucky</a:t>
            </a:r>
            <a:r>
              <a:rPr lang="en-GB" sz="1400" b="1" dirty="0">
                <a:solidFill>
                  <a:srgbClr val="FF0000"/>
                </a:solidFill>
              </a:rPr>
              <a:t> bottles/cups will also help dramatically with this!</a:t>
            </a:r>
          </a:p>
        </p:txBody>
      </p:sp>
    </p:spTree>
    <p:extLst>
      <p:ext uri="{BB962C8B-B14F-4D97-AF65-F5344CB8AC3E}">
        <p14:creationId xmlns:p14="http://schemas.microsoft.com/office/powerpoint/2010/main" val="3512987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80">
                                          <p:stCondLst>
                                            <p:cond delay="0"/>
                                          </p:stCondLst>
                                        </p:cTn>
                                        <p:tgtEl>
                                          <p:spTgt spid="5">
                                            <p:txEl>
                                              <p:pRg st="0" end="0"/>
                                            </p:txEl>
                                          </p:spTgt>
                                        </p:tgtEl>
                                      </p:cBhvr>
                                    </p:animEffect>
                                    <p:anim calcmode="lin" valueType="num">
                                      <p:cBhvr>
                                        <p:cTn id="8" dur="1822" tmFilter="0,0; 0.14,0.36; 0.43,0.73; 0.71,0.91; 1.0,1.0">
                                          <p:stCondLst>
                                            <p:cond delay="0"/>
                                          </p:stCondLst>
                                        </p:cTn>
                                        <p:tgtEl>
                                          <p:spTgt spid="5">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xEl>
                                              <p:pRg st="0" end="0"/>
                                            </p:txEl>
                                          </p:spTgt>
                                        </p:tgtEl>
                                      </p:cBhvr>
                                      <p:to x="100000" y="60000"/>
                                    </p:animScale>
                                    <p:animScale>
                                      <p:cBhvr>
                                        <p:cTn id="14" dur="166" decel="50000">
                                          <p:stCondLst>
                                            <p:cond delay="676"/>
                                          </p:stCondLst>
                                        </p:cTn>
                                        <p:tgtEl>
                                          <p:spTgt spid="5">
                                            <p:txEl>
                                              <p:pRg st="0" end="0"/>
                                            </p:txEl>
                                          </p:spTgt>
                                        </p:tgtEl>
                                      </p:cBhvr>
                                      <p:to x="100000" y="100000"/>
                                    </p:animScale>
                                    <p:animScale>
                                      <p:cBhvr>
                                        <p:cTn id="15" dur="26">
                                          <p:stCondLst>
                                            <p:cond delay="1312"/>
                                          </p:stCondLst>
                                        </p:cTn>
                                        <p:tgtEl>
                                          <p:spTgt spid="5">
                                            <p:txEl>
                                              <p:pRg st="0" end="0"/>
                                            </p:txEl>
                                          </p:spTgt>
                                        </p:tgtEl>
                                      </p:cBhvr>
                                      <p:to x="100000" y="80000"/>
                                    </p:animScale>
                                    <p:animScale>
                                      <p:cBhvr>
                                        <p:cTn id="16" dur="166" decel="50000">
                                          <p:stCondLst>
                                            <p:cond delay="1338"/>
                                          </p:stCondLst>
                                        </p:cTn>
                                        <p:tgtEl>
                                          <p:spTgt spid="5">
                                            <p:txEl>
                                              <p:pRg st="0" end="0"/>
                                            </p:txEl>
                                          </p:spTgt>
                                        </p:tgtEl>
                                      </p:cBhvr>
                                      <p:to x="100000" y="100000"/>
                                    </p:animScale>
                                    <p:animScale>
                                      <p:cBhvr>
                                        <p:cTn id="17" dur="26">
                                          <p:stCondLst>
                                            <p:cond delay="1642"/>
                                          </p:stCondLst>
                                        </p:cTn>
                                        <p:tgtEl>
                                          <p:spTgt spid="5">
                                            <p:txEl>
                                              <p:pRg st="0" end="0"/>
                                            </p:txEl>
                                          </p:spTgt>
                                        </p:tgtEl>
                                      </p:cBhvr>
                                      <p:to x="100000" y="90000"/>
                                    </p:animScale>
                                    <p:animScale>
                                      <p:cBhvr>
                                        <p:cTn id="18" dur="166" decel="50000">
                                          <p:stCondLst>
                                            <p:cond delay="1668"/>
                                          </p:stCondLst>
                                        </p:cTn>
                                        <p:tgtEl>
                                          <p:spTgt spid="5">
                                            <p:txEl>
                                              <p:pRg st="0" end="0"/>
                                            </p:txEl>
                                          </p:spTgt>
                                        </p:tgtEl>
                                      </p:cBhvr>
                                      <p:to x="100000" y="100000"/>
                                    </p:animScale>
                                    <p:animScale>
                                      <p:cBhvr>
                                        <p:cTn id="19" dur="26">
                                          <p:stCondLst>
                                            <p:cond delay="1808"/>
                                          </p:stCondLst>
                                        </p:cTn>
                                        <p:tgtEl>
                                          <p:spTgt spid="5">
                                            <p:txEl>
                                              <p:pRg st="0" end="0"/>
                                            </p:txEl>
                                          </p:spTgt>
                                        </p:tgtEl>
                                      </p:cBhvr>
                                      <p:to x="100000" y="95000"/>
                                    </p:animScale>
                                    <p:animScale>
                                      <p:cBhvr>
                                        <p:cTn id="20" dur="166" decel="50000">
                                          <p:stCondLst>
                                            <p:cond delay="1834"/>
                                          </p:stCondLst>
                                        </p:cTn>
                                        <p:tgtEl>
                                          <p:spTgt spid="5">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 calcmode="lin" valueType="num">
                                      <p:cBhvr>
                                        <p:cTn id="25"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7" dur="500"/>
                                        <p:tgtEl>
                                          <p:spTgt spid="5">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5">
                                            <p:txEl>
                                              <p:pRg st="3" end="3"/>
                                            </p:txEl>
                                          </p:spTgt>
                                        </p:tgtEl>
                                        <p:attrNameLst>
                                          <p:attrName>style.visibility</p:attrName>
                                        </p:attrNameLst>
                                      </p:cBhvr>
                                      <p:to>
                                        <p:strVal val="visible"/>
                                      </p:to>
                                    </p:set>
                                    <p:anim calcmode="lin" valueType="num">
                                      <p:cBhvr>
                                        <p:cTn id="32"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33"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4" dur="500"/>
                                        <p:tgtEl>
                                          <p:spTgt spid="5">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p:cTn id="39" dur="1000" fill="hold"/>
                                        <p:tgtEl>
                                          <p:spTgt spid="8"/>
                                        </p:tgtEl>
                                        <p:attrNameLst>
                                          <p:attrName>ppt_w</p:attrName>
                                        </p:attrNameLst>
                                      </p:cBhvr>
                                      <p:tavLst>
                                        <p:tav tm="0">
                                          <p:val>
                                            <p:fltVal val="0"/>
                                          </p:val>
                                        </p:tav>
                                        <p:tav tm="100000">
                                          <p:val>
                                            <p:strVal val="#ppt_w"/>
                                          </p:val>
                                        </p:tav>
                                      </p:tavLst>
                                    </p:anim>
                                    <p:anim calcmode="lin" valueType="num">
                                      <p:cBhvr>
                                        <p:cTn id="40" dur="1000" fill="hold"/>
                                        <p:tgtEl>
                                          <p:spTgt spid="8"/>
                                        </p:tgtEl>
                                        <p:attrNameLst>
                                          <p:attrName>ppt_h</p:attrName>
                                        </p:attrNameLst>
                                      </p:cBhvr>
                                      <p:tavLst>
                                        <p:tav tm="0">
                                          <p:val>
                                            <p:fltVal val="0"/>
                                          </p:val>
                                        </p:tav>
                                        <p:tav tm="100000">
                                          <p:val>
                                            <p:strVal val="#ppt_h"/>
                                          </p:val>
                                        </p:tav>
                                      </p:tavLst>
                                    </p:anim>
                                    <p:anim calcmode="lin" valueType="num">
                                      <p:cBhvr>
                                        <p:cTn id="41" dur="1000" fill="hold"/>
                                        <p:tgtEl>
                                          <p:spTgt spid="8"/>
                                        </p:tgtEl>
                                        <p:attrNameLst>
                                          <p:attrName>style.rotation</p:attrName>
                                        </p:attrNameLst>
                                      </p:cBhvr>
                                      <p:tavLst>
                                        <p:tav tm="0">
                                          <p:val>
                                            <p:fltVal val="90"/>
                                          </p:val>
                                        </p:tav>
                                        <p:tav tm="100000">
                                          <p:val>
                                            <p:fltVal val="0"/>
                                          </p:val>
                                        </p:tav>
                                      </p:tavLst>
                                    </p:anim>
                                    <p:animEffect transition="in" filter="fade">
                                      <p:cBhvr>
                                        <p:cTn id="42" dur="10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nodeType="clickEffect">
                                  <p:stCondLst>
                                    <p:cond delay="0"/>
                                  </p:stCondLst>
                                  <p:childTnLst>
                                    <p:set>
                                      <p:cBhvr>
                                        <p:cTn id="46" dur="1" fill="hold">
                                          <p:stCondLst>
                                            <p:cond delay="0"/>
                                          </p:stCondLst>
                                        </p:cTn>
                                        <p:tgtEl>
                                          <p:spTgt spid="5">
                                            <p:txEl>
                                              <p:pRg st="4" end="4"/>
                                            </p:txEl>
                                          </p:spTgt>
                                        </p:tgtEl>
                                        <p:attrNameLst>
                                          <p:attrName>style.visibility</p:attrName>
                                        </p:attrNameLst>
                                      </p:cBhvr>
                                      <p:to>
                                        <p:strVal val="visible"/>
                                      </p:to>
                                    </p:set>
                                    <p:anim calcmode="lin" valueType="num">
                                      <p:cBhvr>
                                        <p:cTn id="47"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48"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49" dur="500"/>
                                        <p:tgtEl>
                                          <p:spTgt spid="5">
                                            <p:txEl>
                                              <p:pRg st="4" end="4"/>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nodeType="clickEffect">
                                  <p:stCondLst>
                                    <p:cond delay="0"/>
                                  </p:stCondLst>
                                  <p:childTnLst>
                                    <p:set>
                                      <p:cBhvr>
                                        <p:cTn id="53" dur="1" fill="hold">
                                          <p:stCondLst>
                                            <p:cond delay="0"/>
                                          </p:stCondLst>
                                        </p:cTn>
                                        <p:tgtEl>
                                          <p:spTgt spid="5">
                                            <p:txEl>
                                              <p:pRg st="5" end="5"/>
                                            </p:txEl>
                                          </p:spTgt>
                                        </p:tgtEl>
                                        <p:attrNameLst>
                                          <p:attrName>style.visibility</p:attrName>
                                        </p:attrNameLst>
                                      </p:cBhvr>
                                      <p:to>
                                        <p:strVal val="visible"/>
                                      </p:to>
                                    </p:set>
                                    <p:anim calcmode="lin" valueType="num">
                                      <p:cBhvr>
                                        <p:cTn id="54"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55"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56" dur="500"/>
                                        <p:tgtEl>
                                          <p:spTgt spid="5">
                                            <p:txEl>
                                              <p:pRg st="5" end="5"/>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nodeType="clickEffect">
                                  <p:stCondLst>
                                    <p:cond delay="0"/>
                                  </p:stCondLst>
                                  <p:childTnLst>
                                    <p:set>
                                      <p:cBhvr>
                                        <p:cTn id="60" dur="1" fill="hold">
                                          <p:stCondLst>
                                            <p:cond delay="0"/>
                                          </p:stCondLst>
                                        </p:cTn>
                                        <p:tgtEl>
                                          <p:spTgt spid="5">
                                            <p:txEl>
                                              <p:pRg st="6" end="6"/>
                                            </p:txEl>
                                          </p:spTgt>
                                        </p:tgtEl>
                                        <p:attrNameLst>
                                          <p:attrName>style.visibility</p:attrName>
                                        </p:attrNameLst>
                                      </p:cBhvr>
                                      <p:to>
                                        <p:strVal val="visible"/>
                                      </p:to>
                                    </p:set>
                                    <p:anim calcmode="lin" valueType="num">
                                      <p:cBhvr>
                                        <p:cTn id="61" dur="500" fill="hold"/>
                                        <p:tgtEl>
                                          <p:spTgt spid="5">
                                            <p:txEl>
                                              <p:pRg st="6" end="6"/>
                                            </p:txEl>
                                          </p:spTgt>
                                        </p:tgtEl>
                                        <p:attrNameLst>
                                          <p:attrName>ppt_w</p:attrName>
                                        </p:attrNameLst>
                                      </p:cBhvr>
                                      <p:tavLst>
                                        <p:tav tm="0">
                                          <p:val>
                                            <p:fltVal val="0"/>
                                          </p:val>
                                        </p:tav>
                                        <p:tav tm="100000">
                                          <p:val>
                                            <p:strVal val="#ppt_w"/>
                                          </p:val>
                                        </p:tav>
                                      </p:tavLst>
                                    </p:anim>
                                    <p:anim calcmode="lin" valueType="num">
                                      <p:cBhvr>
                                        <p:cTn id="62" dur="500" fill="hold"/>
                                        <p:tgtEl>
                                          <p:spTgt spid="5">
                                            <p:txEl>
                                              <p:pRg st="6" end="6"/>
                                            </p:txEl>
                                          </p:spTgt>
                                        </p:tgtEl>
                                        <p:attrNameLst>
                                          <p:attrName>ppt_h</p:attrName>
                                        </p:attrNameLst>
                                      </p:cBhvr>
                                      <p:tavLst>
                                        <p:tav tm="0">
                                          <p:val>
                                            <p:fltVal val="0"/>
                                          </p:val>
                                        </p:tav>
                                        <p:tav tm="100000">
                                          <p:val>
                                            <p:strVal val="#ppt_h"/>
                                          </p:val>
                                        </p:tav>
                                      </p:tavLst>
                                    </p:anim>
                                    <p:animEffect transition="in" filter="fade">
                                      <p:cBhvr>
                                        <p:cTn id="63" dur="500"/>
                                        <p:tgtEl>
                                          <p:spTgt spid="5">
                                            <p:txEl>
                                              <p:pRg st="6" end="6"/>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53" presetClass="entr" presetSubtype="16" fill="hold" nodeType="clickEffect">
                                  <p:stCondLst>
                                    <p:cond delay="0"/>
                                  </p:stCondLst>
                                  <p:childTnLst>
                                    <p:set>
                                      <p:cBhvr>
                                        <p:cTn id="67" dur="1" fill="hold">
                                          <p:stCondLst>
                                            <p:cond delay="0"/>
                                          </p:stCondLst>
                                        </p:cTn>
                                        <p:tgtEl>
                                          <p:spTgt spid="5">
                                            <p:txEl>
                                              <p:pRg st="7" end="7"/>
                                            </p:txEl>
                                          </p:spTgt>
                                        </p:tgtEl>
                                        <p:attrNameLst>
                                          <p:attrName>style.visibility</p:attrName>
                                        </p:attrNameLst>
                                      </p:cBhvr>
                                      <p:to>
                                        <p:strVal val="visible"/>
                                      </p:to>
                                    </p:set>
                                    <p:anim calcmode="lin" valueType="num">
                                      <p:cBhvr>
                                        <p:cTn id="68" dur="500" fill="hold"/>
                                        <p:tgtEl>
                                          <p:spTgt spid="5">
                                            <p:txEl>
                                              <p:pRg st="7" end="7"/>
                                            </p:txEl>
                                          </p:spTgt>
                                        </p:tgtEl>
                                        <p:attrNameLst>
                                          <p:attrName>ppt_w</p:attrName>
                                        </p:attrNameLst>
                                      </p:cBhvr>
                                      <p:tavLst>
                                        <p:tav tm="0">
                                          <p:val>
                                            <p:fltVal val="0"/>
                                          </p:val>
                                        </p:tav>
                                        <p:tav tm="100000">
                                          <p:val>
                                            <p:strVal val="#ppt_w"/>
                                          </p:val>
                                        </p:tav>
                                      </p:tavLst>
                                    </p:anim>
                                    <p:anim calcmode="lin" valueType="num">
                                      <p:cBhvr>
                                        <p:cTn id="69" dur="500" fill="hold"/>
                                        <p:tgtEl>
                                          <p:spTgt spid="5">
                                            <p:txEl>
                                              <p:pRg st="7" end="7"/>
                                            </p:txEl>
                                          </p:spTgt>
                                        </p:tgtEl>
                                        <p:attrNameLst>
                                          <p:attrName>ppt_h</p:attrName>
                                        </p:attrNameLst>
                                      </p:cBhvr>
                                      <p:tavLst>
                                        <p:tav tm="0">
                                          <p:val>
                                            <p:fltVal val="0"/>
                                          </p:val>
                                        </p:tav>
                                        <p:tav tm="100000">
                                          <p:val>
                                            <p:strVal val="#ppt_h"/>
                                          </p:val>
                                        </p:tav>
                                      </p:tavLst>
                                    </p:anim>
                                    <p:animEffect transition="in" filter="fade">
                                      <p:cBhvr>
                                        <p:cTn id="70" dur="500"/>
                                        <p:tgtEl>
                                          <p:spTgt spid="5">
                                            <p:txEl>
                                              <p:pRg st="7" end="7"/>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53" presetClass="entr" presetSubtype="16" fill="hold" nodeType="clickEffect">
                                  <p:stCondLst>
                                    <p:cond delay="0"/>
                                  </p:stCondLst>
                                  <p:childTnLst>
                                    <p:set>
                                      <p:cBhvr>
                                        <p:cTn id="74" dur="1" fill="hold">
                                          <p:stCondLst>
                                            <p:cond delay="0"/>
                                          </p:stCondLst>
                                        </p:cTn>
                                        <p:tgtEl>
                                          <p:spTgt spid="5">
                                            <p:txEl>
                                              <p:pRg st="8" end="8"/>
                                            </p:txEl>
                                          </p:spTgt>
                                        </p:tgtEl>
                                        <p:attrNameLst>
                                          <p:attrName>style.visibility</p:attrName>
                                        </p:attrNameLst>
                                      </p:cBhvr>
                                      <p:to>
                                        <p:strVal val="visible"/>
                                      </p:to>
                                    </p:set>
                                    <p:anim calcmode="lin" valueType="num">
                                      <p:cBhvr>
                                        <p:cTn id="75" dur="500" fill="hold"/>
                                        <p:tgtEl>
                                          <p:spTgt spid="5">
                                            <p:txEl>
                                              <p:pRg st="8" end="8"/>
                                            </p:txEl>
                                          </p:spTgt>
                                        </p:tgtEl>
                                        <p:attrNameLst>
                                          <p:attrName>ppt_w</p:attrName>
                                        </p:attrNameLst>
                                      </p:cBhvr>
                                      <p:tavLst>
                                        <p:tav tm="0">
                                          <p:val>
                                            <p:fltVal val="0"/>
                                          </p:val>
                                        </p:tav>
                                        <p:tav tm="100000">
                                          <p:val>
                                            <p:strVal val="#ppt_w"/>
                                          </p:val>
                                        </p:tav>
                                      </p:tavLst>
                                    </p:anim>
                                    <p:anim calcmode="lin" valueType="num">
                                      <p:cBhvr>
                                        <p:cTn id="76" dur="500" fill="hold"/>
                                        <p:tgtEl>
                                          <p:spTgt spid="5">
                                            <p:txEl>
                                              <p:pRg st="8" end="8"/>
                                            </p:txEl>
                                          </p:spTgt>
                                        </p:tgtEl>
                                        <p:attrNameLst>
                                          <p:attrName>ppt_h</p:attrName>
                                        </p:attrNameLst>
                                      </p:cBhvr>
                                      <p:tavLst>
                                        <p:tav tm="0">
                                          <p:val>
                                            <p:fltVal val="0"/>
                                          </p:val>
                                        </p:tav>
                                        <p:tav tm="100000">
                                          <p:val>
                                            <p:strVal val="#ppt_h"/>
                                          </p:val>
                                        </p:tav>
                                      </p:tavLst>
                                    </p:anim>
                                    <p:animEffect transition="in" filter="fade">
                                      <p:cBhvr>
                                        <p:cTn id="77" dur="500"/>
                                        <p:tgtEl>
                                          <p:spTgt spid="5">
                                            <p:txEl>
                                              <p:pRg st="8" end="8"/>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53" presetClass="entr" presetSubtype="16" fill="hold" nodeType="clickEffect">
                                  <p:stCondLst>
                                    <p:cond delay="0"/>
                                  </p:stCondLst>
                                  <p:childTnLst>
                                    <p:set>
                                      <p:cBhvr>
                                        <p:cTn id="81" dur="1" fill="hold">
                                          <p:stCondLst>
                                            <p:cond delay="0"/>
                                          </p:stCondLst>
                                        </p:cTn>
                                        <p:tgtEl>
                                          <p:spTgt spid="5">
                                            <p:txEl>
                                              <p:pRg st="9" end="9"/>
                                            </p:txEl>
                                          </p:spTgt>
                                        </p:tgtEl>
                                        <p:attrNameLst>
                                          <p:attrName>style.visibility</p:attrName>
                                        </p:attrNameLst>
                                      </p:cBhvr>
                                      <p:to>
                                        <p:strVal val="visible"/>
                                      </p:to>
                                    </p:set>
                                    <p:anim calcmode="lin" valueType="num">
                                      <p:cBhvr>
                                        <p:cTn id="82" dur="500" fill="hold"/>
                                        <p:tgtEl>
                                          <p:spTgt spid="5">
                                            <p:txEl>
                                              <p:pRg st="9" end="9"/>
                                            </p:txEl>
                                          </p:spTgt>
                                        </p:tgtEl>
                                        <p:attrNameLst>
                                          <p:attrName>ppt_w</p:attrName>
                                        </p:attrNameLst>
                                      </p:cBhvr>
                                      <p:tavLst>
                                        <p:tav tm="0">
                                          <p:val>
                                            <p:fltVal val="0"/>
                                          </p:val>
                                        </p:tav>
                                        <p:tav tm="100000">
                                          <p:val>
                                            <p:strVal val="#ppt_w"/>
                                          </p:val>
                                        </p:tav>
                                      </p:tavLst>
                                    </p:anim>
                                    <p:anim calcmode="lin" valueType="num">
                                      <p:cBhvr>
                                        <p:cTn id="83" dur="500" fill="hold"/>
                                        <p:tgtEl>
                                          <p:spTgt spid="5">
                                            <p:txEl>
                                              <p:pRg st="9" end="9"/>
                                            </p:txEl>
                                          </p:spTgt>
                                        </p:tgtEl>
                                        <p:attrNameLst>
                                          <p:attrName>ppt_h</p:attrName>
                                        </p:attrNameLst>
                                      </p:cBhvr>
                                      <p:tavLst>
                                        <p:tav tm="0">
                                          <p:val>
                                            <p:fltVal val="0"/>
                                          </p:val>
                                        </p:tav>
                                        <p:tav tm="100000">
                                          <p:val>
                                            <p:strVal val="#ppt_h"/>
                                          </p:val>
                                        </p:tav>
                                      </p:tavLst>
                                    </p:anim>
                                    <p:animEffect transition="in" filter="fade">
                                      <p:cBhvr>
                                        <p:cTn id="84" dur="500"/>
                                        <p:tgtEl>
                                          <p:spTgt spid="5">
                                            <p:txEl>
                                              <p:pRg st="9" end="9"/>
                                            </p:txEl>
                                          </p:spTgt>
                                        </p:tgtEl>
                                      </p:cBhvr>
                                    </p:animEffect>
                                  </p:childTnLst>
                                </p:cTn>
                              </p:par>
                            </p:childTnLst>
                          </p:cTn>
                        </p:par>
                      </p:childTnLst>
                    </p:cTn>
                  </p:par>
                  <p:par>
                    <p:cTn id="85" fill="hold">
                      <p:stCondLst>
                        <p:cond delay="indefinite"/>
                      </p:stCondLst>
                      <p:childTnLst>
                        <p:par>
                          <p:cTn id="86" fill="hold">
                            <p:stCondLst>
                              <p:cond delay="0"/>
                            </p:stCondLst>
                            <p:childTnLst>
                              <p:par>
                                <p:cTn id="87" presetID="53" presetClass="entr" presetSubtype="16" fill="hold" nodeType="clickEffect">
                                  <p:stCondLst>
                                    <p:cond delay="0"/>
                                  </p:stCondLst>
                                  <p:childTnLst>
                                    <p:set>
                                      <p:cBhvr>
                                        <p:cTn id="88" dur="1" fill="hold">
                                          <p:stCondLst>
                                            <p:cond delay="0"/>
                                          </p:stCondLst>
                                        </p:cTn>
                                        <p:tgtEl>
                                          <p:spTgt spid="5">
                                            <p:txEl>
                                              <p:pRg st="10" end="10"/>
                                            </p:txEl>
                                          </p:spTgt>
                                        </p:tgtEl>
                                        <p:attrNameLst>
                                          <p:attrName>style.visibility</p:attrName>
                                        </p:attrNameLst>
                                      </p:cBhvr>
                                      <p:to>
                                        <p:strVal val="visible"/>
                                      </p:to>
                                    </p:set>
                                    <p:anim calcmode="lin" valueType="num">
                                      <p:cBhvr>
                                        <p:cTn id="89" dur="500" fill="hold"/>
                                        <p:tgtEl>
                                          <p:spTgt spid="5">
                                            <p:txEl>
                                              <p:pRg st="10" end="10"/>
                                            </p:txEl>
                                          </p:spTgt>
                                        </p:tgtEl>
                                        <p:attrNameLst>
                                          <p:attrName>ppt_w</p:attrName>
                                        </p:attrNameLst>
                                      </p:cBhvr>
                                      <p:tavLst>
                                        <p:tav tm="0">
                                          <p:val>
                                            <p:fltVal val="0"/>
                                          </p:val>
                                        </p:tav>
                                        <p:tav tm="100000">
                                          <p:val>
                                            <p:strVal val="#ppt_w"/>
                                          </p:val>
                                        </p:tav>
                                      </p:tavLst>
                                    </p:anim>
                                    <p:anim calcmode="lin" valueType="num">
                                      <p:cBhvr>
                                        <p:cTn id="90" dur="500" fill="hold"/>
                                        <p:tgtEl>
                                          <p:spTgt spid="5">
                                            <p:txEl>
                                              <p:pRg st="10" end="10"/>
                                            </p:txEl>
                                          </p:spTgt>
                                        </p:tgtEl>
                                        <p:attrNameLst>
                                          <p:attrName>ppt_h</p:attrName>
                                        </p:attrNameLst>
                                      </p:cBhvr>
                                      <p:tavLst>
                                        <p:tav tm="0">
                                          <p:val>
                                            <p:fltVal val="0"/>
                                          </p:val>
                                        </p:tav>
                                        <p:tav tm="100000">
                                          <p:val>
                                            <p:strVal val="#ppt_h"/>
                                          </p:val>
                                        </p:tav>
                                      </p:tavLst>
                                    </p:anim>
                                    <p:animEffect transition="in" filter="fade">
                                      <p:cBhvr>
                                        <p:cTn id="91" dur="500"/>
                                        <p:tgtEl>
                                          <p:spTgt spid="5">
                                            <p:txEl>
                                              <p:pRg st="10" end="10"/>
                                            </p:txEl>
                                          </p:spTgt>
                                        </p:tgtEl>
                                      </p:cBhvr>
                                    </p:animEffect>
                                  </p:childTnLst>
                                </p:cTn>
                              </p:par>
                            </p:childTnLst>
                          </p:cTn>
                        </p:par>
                      </p:childTnLst>
                    </p:cTn>
                  </p:par>
                  <p:par>
                    <p:cTn id="92" fill="hold">
                      <p:stCondLst>
                        <p:cond delay="indefinite"/>
                      </p:stCondLst>
                      <p:childTnLst>
                        <p:par>
                          <p:cTn id="93" fill="hold">
                            <p:stCondLst>
                              <p:cond delay="0"/>
                            </p:stCondLst>
                            <p:childTnLst>
                              <p:par>
                                <p:cTn id="94" presetID="31" presetClass="entr" presetSubtype="0" fill="hold" grpId="0" nodeType="clickEffect">
                                  <p:stCondLst>
                                    <p:cond delay="0"/>
                                  </p:stCondLst>
                                  <p:childTnLst>
                                    <p:set>
                                      <p:cBhvr>
                                        <p:cTn id="95" dur="1" fill="hold">
                                          <p:stCondLst>
                                            <p:cond delay="0"/>
                                          </p:stCondLst>
                                        </p:cTn>
                                        <p:tgtEl>
                                          <p:spTgt spid="9"/>
                                        </p:tgtEl>
                                        <p:attrNameLst>
                                          <p:attrName>style.visibility</p:attrName>
                                        </p:attrNameLst>
                                      </p:cBhvr>
                                      <p:to>
                                        <p:strVal val="visible"/>
                                      </p:to>
                                    </p:set>
                                    <p:anim calcmode="lin" valueType="num">
                                      <p:cBhvr>
                                        <p:cTn id="96" dur="1000" fill="hold"/>
                                        <p:tgtEl>
                                          <p:spTgt spid="9"/>
                                        </p:tgtEl>
                                        <p:attrNameLst>
                                          <p:attrName>ppt_w</p:attrName>
                                        </p:attrNameLst>
                                      </p:cBhvr>
                                      <p:tavLst>
                                        <p:tav tm="0">
                                          <p:val>
                                            <p:fltVal val="0"/>
                                          </p:val>
                                        </p:tav>
                                        <p:tav tm="100000">
                                          <p:val>
                                            <p:strVal val="#ppt_w"/>
                                          </p:val>
                                        </p:tav>
                                      </p:tavLst>
                                    </p:anim>
                                    <p:anim calcmode="lin" valueType="num">
                                      <p:cBhvr>
                                        <p:cTn id="97" dur="1000" fill="hold"/>
                                        <p:tgtEl>
                                          <p:spTgt spid="9"/>
                                        </p:tgtEl>
                                        <p:attrNameLst>
                                          <p:attrName>ppt_h</p:attrName>
                                        </p:attrNameLst>
                                      </p:cBhvr>
                                      <p:tavLst>
                                        <p:tav tm="0">
                                          <p:val>
                                            <p:fltVal val="0"/>
                                          </p:val>
                                        </p:tav>
                                        <p:tav tm="100000">
                                          <p:val>
                                            <p:strVal val="#ppt_h"/>
                                          </p:val>
                                        </p:tav>
                                      </p:tavLst>
                                    </p:anim>
                                    <p:anim calcmode="lin" valueType="num">
                                      <p:cBhvr>
                                        <p:cTn id="98" dur="1000" fill="hold"/>
                                        <p:tgtEl>
                                          <p:spTgt spid="9"/>
                                        </p:tgtEl>
                                        <p:attrNameLst>
                                          <p:attrName>style.rotation</p:attrName>
                                        </p:attrNameLst>
                                      </p:cBhvr>
                                      <p:tavLst>
                                        <p:tav tm="0">
                                          <p:val>
                                            <p:fltVal val="90"/>
                                          </p:val>
                                        </p:tav>
                                        <p:tav tm="100000">
                                          <p:val>
                                            <p:fltVal val="0"/>
                                          </p:val>
                                        </p:tav>
                                      </p:tavLst>
                                    </p:anim>
                                    <p:animEffect transition="in" filter="fade">
                                      <p:cBhvr>
                                        <p:cTn id="9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173014" y="260648"/>
            <a:ext cx="1584176" cy="1584176"/>
          </a:xfrm>
        </p:spPr>
      </p:pic>
      <p:sp>
        <p:nvSpPr>
          <p:cNvPr id="5" name="TextBox 4"/>
          <p:cNvSpPr txBox="1"/>
          <p:nvPr/>
        </p:nvSpPr>
        <p:spPr>
          <a:xfrm>
            <a:off x="434619" y="1164134"/>
            <a:ext cx="7920882" cy="6124754"/>
          </a:xfrm>
          <a:prstGeom prst="rect">
            <a:avLst/>
          </a:prstGeom>
          <a:noFill/>
        </p:spPr>
        <p:txBody>
          <a:bodyPr wrap="square" rtlCol="0">
            <a:spAutoFit/>
          </a:bodyPr>
          <a:lstStyle/>
          <a:p>
            <a:r>
              <a:rPr lang="en-GB" sz="2800" b="1" dirty="0">
                <a:solidFill>
                  <a:srgbClr val="323887"/>
                </a:solidFill>
              </a:rPr>
              <a:t>What is the best way to do it?</a:t>
            </a:r>
          </a:p>
          <a:p>
            <a:endParaRPr lang="en-GB" sz="2800" dirty="0">
              <a:solidFill>
                <a:srgbClr val="323887"/>
              </a:solidFill>
            </a:endParaRPr>
          </a:p>
          <a:p>
            <a:pPr marL="342900" indent="-342900">
              <a:buFont typeface="Arial" panose="020B0604020202020204" pitchFamily="34" charset="0"/>
              <a:buChar char="•"/>
            </a:pPr>
            <a:r>
              <a:rPr lang="en-GB" sz="2800" dirty="0">
                <a:solidFill>
                  <a:srgbClr val="323887"/>
                </a:solidFill>
              </a:rPr>
              <a:t>Let the children choose what they want to read</a:t>
            </a:r>
          </a:p>
          <a:p>
            <a:endParaRPr lang="en-GB" sz="2800" dirty="0">
              <a:solidFill>
                <a:srgbClr val="323887"/>
              </a:solidFill>
            </a:endParaRPr>
          </a:p>
          <a:p>
            <a:pPr marL="342900" indent="-342900">
              <a:buFont typeface="Arial" panose="020B0604020202020204" pitchFamily="34" charset="0"/>
              <a:buChar char="•"/>
            </a:pPr>
            <a:r>
              <a:rPr lang="en-GB" sz="2800" dirty="0">
                <a:solidFill>
                  <a:srgbClr val="323887"/>
                </a:solidFill>
              </a:rPr>
              <a:t>Reading books often</a:t>
            </a:r>
          </a:p>
          <a:p>
            <a:pPr marL="342900" indent="-342900">
              <a:buFont typeface="Arial" panose="020B0604020202020204" pitchFamily="34" charset="0"/>
              <a:buChar char="•"/>
            </a:pPr>
            <a:endParaRPr lang="en-GB" sz="2800" dirty="0">
              <a:solidFill>
                <a:srgbClr val="323887"/>
              </a:solidFill>
            </a:endParaRPr>
          </a:p>
          <a:p>
            <a:pPr marL="342900" indent="-342900">
              <a:buFont typeface="Arial" panose="020B0604020202020204" pitchFamily="34" charset="0"/>
              <a:buChar char="•"/>
            </a:pPr>
            <a:r>
              <a:rPr lang="en-GB" sz="2800" dirty="0">
                <a:solidFill>
                  <a:srgbClr val="323887"/>
                </a:solidFill>
              </a:rPr>
              <a:t>Repetition, repetition </a:t>
            </a:r>
          </a:p>
          <a:p>
            <a:r>
              <a:rPr lang="en-GB" sz="2800" dirty="0">
                <a:solidFill>
                  <a:srgbClr val="323887"/>
                </a:solidFill>
              </a:rPr>
              <a:t>   </a:t>
            </a:r>
          </a:p>
          <a:p>
            <a:pPr marL="342900" indent="-342900">
              <a:buFont typeface="Arial" panose="020B0604020202020204" pitchFamily="34" charset="0"/>
              <a:buChar char="•"/>
            </a:pPr>
            <a:r>
              <a:rPr lang="en-GB" sz="2800" dirty="0">
                <a:solidFill>
                  <a:srgbClr val="323887"/>
                </a:solidFill>
              </a:rPr>
              <a:t>Asking questions is vital - who, where, when, what happened, why do you think…?</a:t>
            </a:r>
          </a:p>
          <a:p>
            <a:pPr marL="342900" indent="-342900">
              <a:buFont typeface="Arial" panose="020B0604020202020204" pitchFamily="34" charset="0"/>
              <a:buChar char="•"/>
            </a:pPr>
            <a:endParaRPr lang="en-GB" sz="2800" dirty="0">
              <a:solidFill>
                <a:srgbClr val="323887"/>
              </a:solidFill>
            </a:endParaRPr>
          </a:p>
          <a:p>
            <a:pPr marL="342900" indent="-342900">
              <a:buFont typeface="Arial" panose="020B0604020202020204" pitchFamily="34" charset="0"/>
              <a:buChar char="•"/>
            </a:pPr>
            <a:r>
              <a:rPr lang="en-GB" sz="2800" dirty="0">
                <a:solidFill>
                  <a:srgbClr val="323887"/>
                </a:solidFill>
              </a:rPr>
              <a:t>Cuddle up! reading at bedtime is so important!</a:t>
            </a:r>
          </a:p>
          <a:p>
            <a:pPr marL="342900" indent="-342900">
              <a:buFont typeface="Arial" panose="020B0604020202020204" pitchFamily="34" charset="0"/>
              <a:buChar char="•"/>
            </a:pPr>
            <a:endParaRPr lang="en-GB" sz="2800" dirty="0">
              <a:solidFill>
                <a:srgbClr val="323887"/>
              </a:solidFill>
            </a:endParaRPr>
          </a:p>
          <a:p>
            <a:endParaRPr lang="en-GB" sz="2800" dirty="0"/>
          </a:p>
        </p:txBody>
      </p:sp>
      <p:pic>
        <p:nvPicPr>
          <p:cNvPr id="3" name="Picture 2"/>
          <p:cNvPicPr>
            <a:picLocks noChangeAspect="1"/>
          </p:cNvPicPr>
          <p:nvPr/>
        </p:nvPicPr>
        <p:blipFill>
          <a:blip r:embed="rId4"/>
          <a:stretch>
            <a:fillRect/>
          </a:stretch>
        </p:blipFill>
        <p:spPr>
          <a:xfrm>
            <a:off x="9468544" y="5661248"/>
            <a:ext cx="1859441" cy="597460"/>
          </a:xfrm>
          <a:prstGeom prst="rect">
            <a:avLst/>
          </a:prstGeom>
        </p:spPr>
      </p:pic>
      <p:sp>
        <p:nvSpPr>
          <p:cNvPr id="2" name="Rounded Rectangular Callout 1"/>
          <p:cNvSpPr/>
          <p:nvPr/>
        </p:nvSpPr>
        <p:spPr>
          <a:xfrm>
            <a:off x="4192314" y="3212976"/>
            <a:ext cx="2961054" cy="648072"/>
          </a:xfrm>
          <a:prstGeom prst="wedgeRoundRectCallout">
            <a:avLst>
              <a:gd name="adj1" fmla="val -57563"/>
              <a:gd name="adj2" fmla="val 5175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solidFill>
                <a:schemeClr val="bg1"/>
              </a:solidFill>
            </a:endParaRPr>
          </a:p>
          <a:p>
            <a:endParaRPr lang="en-GB" sz="1400" dirty="0">
              <a:solidFill>
                <a:schemeClr val="bg1"/>
              </a:solidFill>
            </a:endParaRPr>
          </a:p>
          <a:p>
            <a:r>
              <a:rPr lang="en-GB" dirty="0">
                <a:solidFill>
                  <a:schemeClr val="bg1"/>
                </a:solidFill>
              </a:rPr>
              <a:t>Again mummy! Again daddy!</a:t>
            </a:r>
          </a:p>
          <a:p>
            <a:endParaRPr lang="en-GB" sz="1400" dirty="0">
              <a:solidFill>
                <a:schemeClr val="bg1"/>
              </a:solidFill>
            </a:endParaRPr>
          </a:p>
          <a:p>
            <a:r>
              <a:rPr lang="en-GB" dirty="0">
                <a:solidFill>
                  <a:schemeClr val="bg1"/>
                </a:solidFill>
              </a:rPr>
              <a:t> </a:t>
            </a:r>
          </a:p>
        </p:txBody>
      </p:sp>
      <p:sp>
        <p:nvSpPr>
          <p:cNvPr id="7" name="TextBox 6">
            <a:extLst>
              <a:ext uri="{FF2B5EF4-FFF2-40B4-BE49-F238E27FC236}">
                <a16:creationId xmlns:a16="http://schemas.microsoft.com/office/drawing/2014/main" id="{A1F5D3C1-7F07-4B1D-AB5C-A4811AF01E20}"/>
              </a:ext>
            </a:extLst>
          </p:cNvPr>
          <p:cNvSpPr txBox="1"/>
          <p:nvPr/>
        </p:nvSpPr>
        <p:spPr>
          <a:xfrm>
            <a:off x="683568" y="260648"/>
            <a:ext cx="5788367" cy="369332"/>
          </a:xfrm>
          <a:prstGeom prst="rect">
            <a:avLst/>
          </a:prstGeom>
          <a:solidFill>
            <a:srgbClr val="7030A0"/>
          </a:solidFill>
        </p:spPr>
        <p:txBody>
          <a:bodyPr wrap="square" rtlCol="0">
            <a:spAutoFit/>
          </a:bodyPr>
          <a:lstStyle/>
          <a:p>
            <a:pPr algn="ctr"/>
            <a:r>
              <a:rPr lang="en-GB" b="1" dirty="0">
                <a:solidFill>
                  <a:schemeClr val="bg1"/>
                </a:solidFill>
              </a:rPr>
              <a:t>Big Bedtime Read</a:t>
            </a:r>
          </a:p>
        </p:txBody>
      </p:sp>
      <p:sp>
        <p:nvSpPr>
          <p:cNvPr id="9" name="TextBox 8">
            <a:extLst>
              <a:ext uri="{FF2B5EF4-FFF2-40B4-BE49-F238E27FC236}">
                <a16:creationId xmlns:a16="http://schemas.microsoft.com/office/drawing/2014/main" id="{5C316462-0487-4447-9AC4-980373EBB5C2}"/>
              </a:ext>
            </a:extLst>
          </p:cNvPr>
          <p:cNvSpPr txBox="1"/>
          <p:nvPr/>
        </p:nvSpPr>
        <p:spPr>
          <a:xfrm>
            <a:off x="4054562" y="3982080"/>
            <a:ext cx="4765909" cy="584775"/>
          </a:xfrm>
          <a:prstGeom prst="rect">
            <a:avLst/>
          </a:prstGeom>
          <a:noFill/>
        </p:spPr>
        <p:txBody>
          <a:bodyPr wrap="square" rtlCol="0">
            <a:spAutoFit/>
          </a:bodyPr>
          <a:lstStyle/>
          <a:p>
            <a:pPr algn="just"/>
            <a:r>
              <a:rPr lang="en-GB" sz="1600" dirty="0">
                <a:solidFill>
                  <a:srgbClr val="00B050"/>
                </a:solidFill>
              </a:rPr>
              <a:t>Reading the same story over and over is perfectly ok! Just gradually add in different ones as well to mix it up!</a:t>
            </a:r>
          </a:p>
        </p:txBody>
      </p:sp>
    </p:spTree>
    <p:extLst>
      <p:ext uri="{BB962C8B-B14F-4D97-AF65-F5344CB8AC3E}">
        <p14:creationId xmlns:p14="http://schemas.microsoft.com/office/powerpoint/2010/main" val="816710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80">
                                          <p:stCondLst>
                                            <p:cond delay="0"/>
                                          </p:stCondLst>
                                        </p:cTn>
                                        <p:tgtEl>
                                          <p:spTgt spid="5">
                                            <p:txEl>
                                              <p:pRg st="0" end="0"/>
                                            </p:txEl>
                                          </p:spTgt>
                                        </p:tgtEl>
                                      </p:cBhvr>
                                    </p:animEffect>
                                    <p:anim calcmode="lin" valueType="num">
                                      <p:cBhvr>
                                        <p:cTn id="8" dur="1822" tmFilter="0,0; 0.14,0.36; 0.43,0.73; 0.71,0.91; 1.0,1.0">
                                          <p:stCondLst>
                                            <p:cond delay="0"/>
                                          </p:stCondLst>
                                        </p:cTn>
                                        <p:tgtEl>
                                          <p:spTgt spid="5">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xEl>
                                              <p:pRg st="0" end="0"/>
                                            </p:txEl>
                                          </p:spTgt>
                                        </p:tgtEl>
                                      </p:cBhvr>
                                      <p:to x="100000" y="60000"/>
                                    </p:animScale>
                                    <p:animScale>
                                      <p:cBhvr>
                                        <p:cTn id="14" dur="166" decel="50000">
                                          <p:stCondLst>
                                            <p:cond delay="676"/>
                                          </p:stCondLst>
                                        </p:cTn>
                                        <p:tgtEl>
                                          <p:spTgt spid="5">
                                            <p:txEl>
                                              <p:pRg st="0" end="0"/>
                                            </p:txEl>
                                          </p:spTgt>
                                        </p:tgtEl>
                                      </p:cBhvr>
                                      <p:to x="100000" y="100000"/>
                                    </p:animScale>
                                    <p:animScale>
                                      <p:cBhvr>
                                        <p:cTn id="15" dur="26">
                                          <p:stCondLst>
                                            <p:cond delay="1312"/>
                                          </p:stCondLst>
                                        </p:cTn>
                                        <p:tgtEl>
                                          <p:spTgt spid="5">
                                            <p:txEl>
                                              <p:pRg st="0" end="0"/>
                                            </p:txEl>
                                          </p:spTgt>
                                        </p:tgtEl>
                                      </p:cBhvr>
                                      <p:to x="100000" y="80000"/>
                                    </p:animScale>
                                    <p:animScale>
                                      <p:cBhvr>
                                        <p:cTn id="16" dur="166" decel="50000">
                                          <p:stCondLst>
                                            <p:cond delay="1338"/>
                                          </p:stCondLst>
                                        </p:cTn>
                                        <p:tgtEl>
                                          <p:spTgt spid="5">
                                            <p:txEl>
                                              <p:pRg st="0" end="0"/>
                                            </p:txEl>
                                          </p:spTgt>
                                        </p:tgtEl>
                                      </p:cBhvr>
                                      <p:to x="100000" y="100000"/>
                                    </p:animScale>
                                    <p:animScale>
                                      <p:cBhvr>
                                        <p:cTn id="17" dur="26">
                                          <p:stCondLst>
                                            <p:cond delay="1642"/>
                                          </p:stCondLst>
                                        </p:cTn>
                                        <p:tgtEl>
                                          <p:spTgt spid="5">
                                            <p:txEl>
                                              <p:pRg st="0" end="0"/>
                                            </p:txEl>
                                          </p:spTgt>
                                        </p:tgtEl>
                                      </p:cBhvr>
                                      <p:to x="100000" y="90000"/>
                                    </p:animScale>
                                    <p:animScale>
                                      <p:cBhvr>
                                        <p:cTn id="18" dur="166" decel="50000">
                                          <p:stCondLst>
                                            <p:cond delay="1668"/>
                                          </p:stCondLst>
                                        </p:cTn>
                                        <p:tgtEl>
                                          <p:spTgt spid="5">
                                            <p:txEl>
                                              <p:pRg st="0" end="0"/>
                                            </p:txEl>
                                          </p:spTgt>
                                        </p:tgtEl>
                                      </p:cBhvr>
                                      <p:to x="100000" y="100000"/>
                                    </p:animScale>
                                    <p:animScale>
                                      <p:cBhvr>
                                        <p:cTn id="19" dur="26">
                                          <p:stCondLst>
                                            <p:cond delay="1808"/>
                                          </p:stCondLst>
                                        </p:cTn>
                                        <p:tgtEl>
                                          <p:spTgt spid="5">
                                            <p:txEl>
                                              <p:pRg st="0" end="0"/>
                                            </p:txEl>
                                          </p:spTgt>
                                        </p:tgtEl>
                                      </p:cBhvr>
                                      <p:to x="100000" y="95000"/>
                                    </p:animScale>
                                    <p:animScale>
                                      <p:cBhvr>
                                        <p:cTn id="20" dur="166" decel="50000">
                                          <p:stCondLst>
                                            <p:cond delay="1834"/>
                                          </p:stCondLst>
                                        </p:cTn>
                                        <p:tgtEl>
                                          <p:spTgt spid="5">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 calcmode="lin" valueType="num">
                                      <p:cBhvr>
                                        <p:cTn id="25"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7" dur="500"/>
                                        <p:tgtEl>
                                          <p:spTgt spid="5">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 calcmode="lin" valueType="num">
                                      <p:cBhvr>
                                        <p:cTn id="32"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3"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4" dur="500"/>
                                        <p:tgtEl>
                                          <p:spTgt spid="5">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nodeType="clickEffect">
                                  <p:stCondLst>
                                    <p:cond delay="0"/>
                                  </p:stCondLst>
                                  <p:childTnLst>
                                    <p:set>
                                      <p:cBhvr>
                                        <p:cTn id="38" dur="1" fill="hold">
                                          <p:stCondLst>
                                            <p:cond delay="0"/>
                                          </p:stCondLst>
                                        </p:cTn>
                                        <p:tgtEl>
                                          <p:spTgt spid="5">
                                            <p:txEl>
                                              <p:pRg st="6" end="6"/>
                                            </p:txEl>
                                          </p:spTgt>
                                        </p:tgtEl>
                                        <p:attrNameLst>
                                          <p:attrName>style.visibility</p:attrName>
                                        </p:attrNameLst>
                                      </p:cBhvr>
                                      <p:to>
                                        <p:strVal val="visible"/>
                                      </p:to>
                                    </p:set>
                                    <p:anim calcmode="lin" valueType="num">
                                      <p:cBhvr>
                                        <p:cTn id="39" dur="500" fill="hold"/>
                                        <p:tgtEl>
                                          <p:spTgt spid="5">
                                            <p:txEl>
                                              <p:pRg st="6" end="6"/>
                                            </p:txEl>
                                          </p:spTgt>
                                        </p:tgtEl>
                                        <p:attrNameLst>
                                          <p:attrName>ppt_w</p:attrName>
                                        </p:attrNameLst>
                                      </p:cBhvr>
                                      <p:tavLst>
                                        <p:tav tm="0">
                                          <p:val>
                                            <p:fltVal val="0"/>
                                          </p:val>
                                        </p:tav>
                                        <p:tav tm="100000">
                                          <p:val>
                                            <p:strVal val="#ppt_w"/>
                                          </p:val>
                                        </p:tav>
                                      </p:tavLst>
                                    </p:anim>
                                    <p:anim calcmode="lin" valueType="num">
                                      <p:cBhvr>
                                        <p:cTn id="40" dur="500" fill="hold"/>
                                        <p:tgtEl>
                                          <p:spTgt spid="5">
                                            <p:txEl>
                                              <p:pRg st="6" end="6"/>
                                            </p:txEl>
                                          </p:spTgt>
                                        </p:tgtEl>
                                        <p:attrNameLst>
                                          <p:attrName>ppt_h</p:attrName>
                                        </p:attrNameLst>
                                      </p:cBhvr>
                                      <p:tavLst>
                                        <p:tav tm="0">
                                          <p:val>
                                            <p:fltVal val="0"/>
                                          </p:val>
                                        </p:tav>
                                        <p:tav tm="100000">
                                          <p:val>
                                            <p:strVal val="#ppt_h"/>
                                          </p:val>
                                        </p:tav>
                                      </p:tavLst>
                                    </p:anim>
                                    <p:animEffect transition="in" filter="fade">
                                      <p:cBhvr>
                                        <p:cTn id="41" dur="500"/>
                                        <p:tgtEl>
                                          <p:spTgt spid="5">
                                            <p:txEl>
                                              <p:pRg st="6" end="6"/>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31" presetClass="entr" presetSubtype="0" fill="hold" grpId="0" nodeType="click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style.rotation</p:attrName>
                                        </p:attrNameLst>
                                      </p:cBhvr>
                                      <p:tavLst>
                                        <p:tav tm="0">
                                          <p:val>
                                            <p:fltVal val="90"/>
                                          </p:val>
                                        </p:tav>
                                        <p:tav tm="100000">
                                          <p:val>
                                            <p:fltVal val="0"/>
                                          </p:val>
                                        </p:tav>
                                      </p:tavLst>
                                    </p:anim>
                                    <p:animEffect transition="in" filter="fade">
                                      <p:cBhvr>
                                        <p:cTn id="49" dur="1000"/>
                                        <p:tgtEl>
                                          <p:spTgt spid="2"/>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nodeType="clickEffect">
                                  <p:stCondLst>
                                    <p:cond delay="0"/>
                                  </p:stCondLst>
                                  <p:childTnLst>
                                    <p:set>
                                      <p:cBhvr>
                                        <p:cTn id="53" dur="1" fill="hold">
                                          <p:stCondLst>
                                            <p:cond delay="0"/>
                                          </p:stCondLst>
                                        </p:cTn>
                                        <p:tgtEl>
                                          <p:spTgt spid="5">
                                            <p:txEl>
                                              <p:pRg st="8" end="8"/>
                                            </p:txEl>
                                          </p:spTgt>
                                        </p:tgtEl>
                                        <p:attrNameLst>
                                          <p:attrName>style.visibility</p:attrName>
                                        </p:attrNameLst>
                                      </p:cBhvr>
                                      <p:to>
                                        <p:strVal val="visible"/>
                                      </p:to>
                                    </p:set>
                                    <p:anim calcmode="lin" valueType="num">
                                      <p:cBhvr>
                                        <p:cTn id="54" dur="500" fill="hold"/>
                                        <p:tgtEl>
                                          <p:spTgt spid="5">
                                            <p:txEl>
                                              <p:pRg st="8" end="8"/>
                                            </p:txEl>
                                          </p:spTgt>
                                        </p:tgtEl>
                                        <p:attrNameLst>
                                          <p:attrName>ppt_w</p:attrName>
                                        </p:attrNameLst>
                                      </p:cBhvr>
                                      <p:tavLst>
                                        <p:tav tm="0">
                                          <p:val>
                                            <p:fltVal val="0"/>
                                          </p:val>
                                        </p:tav>
                                        <p:tav tm="100000">
                                          <p:val>
                                            <p:strVal val="#ppt_w"/>
                                          </p:val>
                                        </p:tav>
                                      </p:tavLst>
                                    </p:anim>
                                    <p:anim calcmode="lin" valueType="num">
                                      <p:cBhvr>
                                        <p:cTn id="55" dur="500" fill="hold"/>
                                        <p:tgtEl>
                                          <p:spTgt spid="5">
                                            <p:txEl>
                                              <p:pRg st="8" end="8"/>
                                            </p:txEl>
                                          </p:spTgt>
                                        </p:tgtEl>
                                        <p:attrNameLst>
                                          <p:attrName>ppt_h</p:attrName>
                                        </p:attrNameLst>
                                      </p:cBhvr>
                                      <p:tavLst>
                                        <p:tav tm="0">
                                          <p:val>
                                            <p:fltVal val="0"/>
                                          </p:val>
                                        </p:tav>
                                        <p:tav tm="100000">
                                          <p:val>
                                            <p:strVal val="#ppt_h"/>
                                          </p:val>
                                        </p:tav>
                                      </p:tavLst>
                                    </p:anim>
                                    <p:animEffect transition="in" filter="fade">
                                      <p:cBhvr>
                                        <p:cTn id="56" dur="500"/>
                                        <p:tgtEl>
                                          <p:spTgt spid="5">
                                            <p:txEl>
                                              <p:pRg st="8" end="8"/>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nodeType="clickEffect">
                                  <p:stCondLst>
                                    <p:cond delay="0"/>
                                  </p:stCondLst>
                                  <p:childTnLst>
                                    <p:set>
                                      <p:cBhvr>
                                        <p:cTn id="60" dur="1" fill="hold">
                                          <p:stCondLst>
                                            <p:cond delay="0"/>
                                          </p:stCondLst>
                                        </p:cTn>
                                        <p:tgtEl>
                                          <p:spTgt spid="5">
                                            <p:txEl>
                                              <p:pRg st="10" end="10"/>
                                            </p:txEl>
                                          </p:spTgt>
                                        </p:tgtEl>
                                        <p:attrNameLst>
                                          <p:attrName>style.visibility</p:attrName>
                                        </p:attrNameLst>
                                      </p:cBhvr>
                                      <p:to>
                                        <p:strVal val="visible"/>
                                      </p:to>
                                    </p:set>
                                    <p:anim calcmode="lin" valueType="num">
                                      <p:cBhvr>
                                        <p:cTn id="61" dur="500" fill="hold"/>
                                        <p:tgtEl>
                                          <p:spTgt spid="5">
                                            <p:txEl>
                                              <p:pRg st="10" end="10"/>
                                            </p:txEl>
                                          </p:spTgt>
                                        </p:tgtEl>
                                        <p:attrNameLst>
                                          <p:attrName>ppt_w</p:attrName>
                                        </p:attrNameLst>
                                      </p:cBhvr>
                                      <p:tavLst>
                                        <p:tav tm="0">
                                          <p:val>
                                            <p:fltVal val="0"/>
                                          </p:val>
                                        </p:tav>
                                        <p:tav tm="100000">
                                          <p:val>
                                            <p:strVal val="#ppt_w"/>
                                          </p:val>
                                        </p:tav>
                                      </p:tavLst>
                                    </p:anim>
                                    <p:anim calcmode="lin" valueType="num">
                                      <p:cBhvr>
                                        <p:cTn id="62" dur="500" fill="hold"/>
                                        <p:tgtEl>
                                          <p:spTgt spid="5">
                                            <p:txEl>
                                              <p:pRg st="10" end="10"/>
                                            </p:txEl>
                                          </p:spTgt>
                                        </p:tgtEl>
                                        <p:attrNameLst>
                                          <p:attrName>ppt_h</p:attrName>
                                        </p:attrNameLst>
                                      </p:cBhvr>
                                      <p:tavLst>
                                        <p:tav tm="0">
                                          <p:val>
                                            <p:fltVal val="0"/>
                                          </p:val>
                                        </p:tav>
                                        <p:tav tm="100000">
                                          <p:val>
                                            <p:strVal val="#ppt_h"/>
                                          </p:val>
                                        </p:tav>
                                      </p:tavLst>
                                    </p:anim>
                                    <p:animEffect transition="in" filter="fade">
                                      <p:cBhvr>
                                        <p:cTn id="63" dur="500"/>
                                        <p:tgtEl>
                                          <p:spTgt spid="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7265068" y="260648"/>
            <a:ext cx="1585097" cy="1585097"/>
          </a:xfrm>
          <a:prstGeom prst="rect">
            <a:avLst/>
          </a:prstGeom>
        </p:spPr>
      </p:pic>
      <p:sp>
        <p:nvSpPr>
          <p:cNvPr id="8" name="TextBox 7"/>
          <p:cNvSpPr txBox="1"/>
          <p:nvPr/>
        </p:nvSpPr>
        <p:spPr>
          <a:xfrm>
            <a:off x="271517" y="837116"/>
            <a:ext cx="8578647" cy="5878532"/>
          </a:xfrm>
          <a:prstGeom prst="rect">
            <a:avLst/>
          </a:prstGeom>
          <a:noFill/>
        </p:spPr>
        <p:txBody>
          <a:bodyPr wrap="square" rtlCol="0">
            <a:spAutoFit/>
          </a:bodyPr>
          <a:lstStyle/>
          <a:p>
            <a:r>
              <a:rPr lang="en-GB" sz="2800" b="1" dirty="0">
                <a:solidFill>
                  <a:srgbClr val="323887"/>
                </a:solidFill>
              </a:rPr>
              <a:t>How do you best support their learning?</a:t>
            </a:r>
          </a:p>
          <a:p>
            <a:endParaRPr lang="en-GB" dirty="0">
              <a:solidFill>
                <a:srgbClr val="002060"/>
              </a:solidFill>
            </a:endParaRPr>
          </a:p>
          <a:p>
            <a:endParaRPr lang="en-GB" dirty="0">
              <a:solidFill>
                <a:srgbClr val="002060"/>
              </a:solidFill>
            </a:endParaRPr>
          </a:p>
          <a:p>
            <a:pPr marL="457200" indent="-457200">
              <a:buFont typeface="Arial" panose="020B0604020202020204" pitchFamily="34" charset="0"/>
              <a:buChar char="•"/>
            </a:pPr>
            <a:r>
              <a:rPr lang="en-GB" sz="2600" dirty="0">
                <a:solidFill>
                  <a:srgbClr val="002060"/>
                </a:solidFill>
              </a:rPr>
              <a:t>Look at the pictures! They are there for a reason!</a:t>
            </a:r>
          </a:p>
          <a:p>
            <a:pPr marL="457200" indent="-457200">
              <a:buFont typeface="Arial" panose="020B0604020202020204" pitchFamily="34" charset="0"/>
              <a:buChar char="•"/>
            </a:pPr>
            <a:endParaRPr lang="en-GB" sz="2600" dirty="0">
              <a:solidFill>
                <a:srgbClr val="002060"/>
              </a:solidFill>
            </a:endParaRPr>
          </a:p>
          <a:p>
            <a:pPr marL="457200" indent="-457200">
              <a:buFont typeface="Arial" panose="020B0604020202020204" pitchFamily="34" charset="0"/>
              <a:buChar char="•"/>
            </a:pPr>
            <a:r>
              <a:rPr lang="en-GB" sz="2600" b="1" dirty="0">
                <a:solidFill>
                  <a:srgbClr val="002060"/>
                </a:solidFill>
              </a:rPr>
              <a:t>Have fun! </a:t>
            </a:r>
            <a:r>
              <a:rPr lang="en-GB" sz="2600" dirty="0">
                <a:solidFill>
                  <a:srgbClr val="002060"/>
                </a:solidFill>
              </a:rPr>
              <a:t>- act it out, add funny voices, make it come alive </a:t>
            </a:r>
          </a:p>
          <a:p>
            <a:pPr marL="457200" indent="-457200">
              <a:buFont typeface="Arial" panose="020B0604020202020204" pitchFamily="34" charset="0"/>
              <a:buChar char="•"/>
            </a:pPr>
            <a:endParaRPr lang="en-GB" sz="2600" dirty="0">
              <a:solidFill>
                <a:srgbClr val="002060"/>
              </a:solidFill>
            </a:endParaRPr>
          </a:p>
          <a:p>
            <a:pPr marL="457200" indent="-457200">
              <a:buFont typeface="Arial" panose="020B0604020202020204" pitchFamily="34" charset="0"/>
              <a:buChar char="•"/>
            </a:pPr>
            <a:r>
              <a:rPr lang="en-GB" sz="2600" dirty="0">
                <a:solidFill>
                  <a:srgbClr val="002060"/>
                </a:solidFill>
              </a:rPr>
              <a:t>Expand on what they say</a:t>
            </a:r>
          </a:p>
          <a:p>
            <a:endParaRPr lang="en-GB" sz="2600" dirty="0">
              <a:solidFill>
                <a:srgbClr val="002060"/>
              </a:solidFill>
            </a:endParaRPr>
          </a:p>
          <a:p>
            <a:pPr marL="457200" indent="-457200">
              <a:buFont typeface="Arial" panose="020B0604020202020204" pitchFamily="34" charset="0"/>
              <a:buChar char="•"/>
            </a:pPr>
            <a:r>
              <a:rPr lang="en-GB" sz="2600" dirty="0">
                <a:solidFill>
                  <a:srgbClr val="002060"/>
                </a:solidFill>
              </a:rPr>
              <a:t>Focus on what they are interested in</a:t>
            </a:r>
          </a:p>
          <a:p>
            <a:pPr marL="457200" indent="-457200">
              <a:buFont typeface="Arial" panose="020B0604020202020204" pitchFamily="34" charset="0"/>
              <a:buChar char="•"/>
            </a:pPr>
            <a:endParaRPr lang="en-GB" sz="2600" dirty="0">
              <a:solidFill>
                <a:srgbClr val="002060"/>
              </a:solidFill>
            </a:endParaRPr>
          </a:p>
          <a:p>
            <a:pPr marL="457200" indent="-457200">
              <a:buFont typeface="Arial" panose="020B0604020202020204" pitchFamily="34" charset="0"/>
              <a:buChar char="•"/>
            </a:pPr>
            <a:r>
              <a:rPr lang="en-GB" sz="2600" dirty="0">
                <a:solidFill>
                  <a:srgbClr val="002060"/>
                </a:solidFill>
              </a:rPr>
              <a:t>Explain any new vocabulary and highlight key words</a:t>
            </a:r>
          </a:p>
          <a:p>
            <a:pPr marL="457200" indent="-457200">
              <a:buFont typeface="Arial" panose="020B0604020202020204" pitchFamily="34" charset="0"/>
              <a:buChar char="•"/>
            </a:pPr>
            <a:endParaRPr lang="en-GB" sz="2600" dirty="0">
              <a:solidFill>
                <a:srgbClr val="002060"/>
              </a:solidFill>
            </a:endParaRPr>
          </a:p>
          <a:p>
            <a:pPr marL="457200" indent="-457200">
              <a:buFont typeface="Arial" panose="020B0604020202020204" pitchFamily="34" charset="0"/>
              <a:buChar char="•"/>
            </a:pPr>
            <a:r>
              <a:rPr lang="en-GB" sz="2600" dirty="0">
                <a:solidFill>
                  <a:srgbClr val="002060"/>
                </a:solidFill>
              </a:rPr>
              <a:t>Explore the story’s structure (</a:t>
            </a:r>
            <a:r>
              <a:rPr lang="en-GB" sz="2600" dirty="0" err="1">
                <a:solidFill>
                  <a:srgbClr val="002060"/>
                </a:solidFill>
              </a:rPr>
              <a:t>eg</a:t>
            </a:r>
            <a:r>
              <a:rPr lang="en-GB" sz="2600" dirty="0">
                <a:solidFill>
                  <a:srgbClr val="002060"/>
                </a:solidFill>
              </a:rPr>
              <a:t> beginning, middle, end)</a:t>
            </a:r>
          </a:p>
          <a:p>
            <a:endParaRPr lang="en-GB" sz="2600" dirty="0">
              <a:solidFill>
                <a:srgbClr val="002060"/>
              </a:solidFill>
            </a:endParaRPr>
          </a:p>
        </p:txBody>
      </p:sp>
      <p:pic>
        <p:nvPicPr>
          <p:cNvPr id="3" name="Picture 2"/>
          <p:cNvPicPr>
            <a:picLocks noChangeAspect="1"/>
          </p:cNvPicPr>
          <p:nvPr/>
        </p:nvPicPr>
        <p:blipFill>
          <a:blip r:embed="rId4"/>
          <a:stretch>
            <a:fillRect/>
          </a:stretch>
        </p:blipFill>
        <p:spPr>
          <a:xfrm>
            <a:off x="9540552" y="5229200"/>
            <a:ext cx="1859441" cy="597460"/>
          </a:xfrm>
          <a:prstGeom prst="rect">
            <a:avLst/>
          </a:prstGeom>
        </p:spPr>
      </p:pic>
      <p:sp>
        <p:nvSpPr>
          <p:cNvPr id="6" name="TextBox 5">
            <a:extLst>
              <a:ext uri="{FF2B5EF4-FFF2-40B4-BE49-F238E27FC236}">
                <a16:creationId xmlns:a16="http://schemas.microsoft.com/office/drawing/2014/main" id="{59925CC3-57D0-4ACD-91F5-0B52AC1E594E}"/>
              </a:ext>
            </a:extLst>
          </p:cNvPr>
          <p:cNvSpPr txBox="1"/>
          <p:nvPr/>
        </p:nvSpPr>
        <p:spPr>
          <a:xfrm>
            <a:off x="683568" y="260648"/>
            <a:ext cx="5788367" cy="369332"/>
          </a:xfrm>
          <a:prstGeom prst="rect">
            <a:avLst/>
          </a:prstGeom>
          <a:solidFill>
            <a:srgbClr val="7030A0"/>
          </a:solidFill>
        </p:spPr>
        <p:txBody>
          <a:bodyPr wrap="square" rtlCol="0">
            <a:spAutoFit/>
          </a:bodyPr>
          <a:lstStyle/>
          <a:p>
            <a:pPr algn="ctr"/>
            <a:r>
              <a:rPr lang="en-GB" b="1" dirty="0">
                <a:solidFill>
                  <a:schemeClr val="bg1"/>
                </a:solidFill>
              </a:rPr>
              <a:t>Big Bedtime Read</a:t>
            </a:r>
          </a:p>
        </p:txBody>
      </p:sp>
      <p:pic>
        <p:nvPicPr>
          <p:cNvPr id="5" name="Picture 4" descr="A picture containing fireworks&#10;&#10;Description automatically generated">
            <a:extLst>
              <a:ext uri="{FF2B5EF4-FFF2-40B4-BE49-F238E27FC236}">
                <a16:creationId xmlns:a16="http://schemas.microsoft.com/office/drawing/2014/main" id="{EAF2A0C2-D670-4AFB-8249-01ABA2280D45}"/>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6418743" y="2444967"/>
            <a:ext cx="2725257" cy="2177480"/>
          </a:xfrm>
          <a:prstGeom prst="rect">
            <a:avLst/>
          </a:prstGeom>
        </p:spPr>
      </p:pic>
    </p:spTree>
    <p:extLst>
      <p:ext uri="{BB962C8B-B14F-4D97-AF65-F5344CB8AC3E}">
        <p14:creationId xmlns:p14="http://schemas.microsoft.com/office/powerpoint/2010/main" val="2189359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down)">
                                      <p:cBhvr>
                                        <p:cTn id="7" dur="580">
                                          <p:stCondLst>
                                            <p:cond delay="0"/>
                                          </p:stCondLst>
                                        </p:cTn>
                                        <p:tgtEl>
                                          <p:spTgt spid="8">
                                            <p:txEl>
                                              <p:pRg st="0" end="0"/>
                                            </p:txEl>
                                          </p:spTgt>
                                        </p:tgtEl>
                                      </p:cBhvr>
                                    </p:animEffect>
                                    <p:anim calcmode="lin" valueType="num">
                                      <p:cBhvr>
                                        <p:cTn id="8" dur="1822" tmFilter="0,0; 0.14,0.36; 0.43,0.73; 0.71,0.91; 1.0,1.0">
                                          <p:stCondLst>
                                            <p:cond delay="0"/>
                                          </p:stCondLst>
                                        </p:cTn>
                                        <p:tgtEl>
                                          <p:spTgt spid="8">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xEl>
                                              <p:pRg st="0" end="0"/>
                                            </p:txEl>
                                          </p:spTgt>
                                        </p:tgtEl>
                                      </p:cBhvr>
                                      <p:to x="100000" y="60000"/>
                                    </p:animScale>
                                    <p:animScale>
                                      <p:cBhvr>
                                        <p:cTn id="14" dur="166" decel="50000">
                                          <p:stCondLst>
                                            <p:cond delay="676"/>
                                          </p:stCondLst>
                                        </p:cTn>
                                        <p:tgtEl>
                                          <p:spTgt spid="8">
                                            <p:txEl>
                                              <p:pRg st="0" end="0"/>
                                            </p:txEl>
                                          </p:spTgt>
                                        </p:tgtEl>
                                      </p:cBhvr>
                                      <p:to x="100000" y="100000"/>
                                    </p:animScale>
                                    <p:animScale>
                                      <p:cBhvr>
                                        <p:cTn id="15" dur="26">
                                          <p:stCondLst>
                                            <p:cond delay="1312"/>
                                          </p:stCondLst>
                                        </p:cTn>
                                        <p:tgtEl>
                                          <p:spTgt spid="8">
                                            <p:txEl>
                                              <p:pRg st="0" end="0"/>
                                            </p:txEl>
                                          </p:spTgt>
                                        </p:tgtEl>
                                      </p:cBhvr>
                                      <p:to x="100000" y="80000"/>
                                    </p:animScale>
                                    <p:animScale>
                                      <p:cBhvr>
                                        <p:cTn id="16" dur="166" decel="50000">
                                          <p:stCondLst>
                                            <p:cond delay="1338"/>
                                          </p:stCondLst>
                                        </p:cTn>
                                        <p:tgtEl>
                                          <p:spTgt spid="8">
                                            <p:txEl>
                                              <p:pRg st="0" end="0"/>
                                            </p:txEl>
                                          </p:spTgt>
                                        </p:tgtEl>
                                      </p:cBhvr>
                                      <p:to x="100000" y="100000"/>
                                    </p:animScale>
                                    <p:animScale>
                                      <p:cBhvr>
                                        <p:cTn id="17" dur="26">
                                          <p:stCondLst>
                                            <p:cond delay="1642"/>
                                          </p:stCondLst>
                                        </p:cTn>
                                        <p:tgtEl>
                                          <p:spTgt spid="8">
                                            <p:txEl>
                                              <p:pRg st="0" end="0"/>
                                            </p:txEl>
                                          </p:spTgt>
                                        </p:tgtEl>
                                      </p:cBhvr>
                                      <p:to x="100000" y="90000"/>
                                    </p:animScale>
                                    <p:animScale>
                                      <p:cBhvr>
                                        <p:cTn id="18" dur="166" decel="50000">
                                          <p:stCondLst>
                                            <p:cond delay="1668"/>
                                          </p:stCondLst>
                                        </p:cTn>
                                        <p:tgtEl>
                                          <p:spTgt spid="8">
                                            <p:txEl>
                                              <p:pRg st="0" end="0"/>
                                            </p:txEl>
                                          </p:spTgt>
                                        </p:tgtEl>
                                      </p:cBhvr>
                                      <p:to x="100000" y="100000"/>
                                    </p:animScale>
                                    <p:animScale>
                                      <p:cBhvr>
                                        <p:cTn id="19" dur="26">
                                          <p:stCondLst>
                                            <p:cond delay="1808"/>
                                          </p:stCondLst>
                                        </p:cTn>
                                        <p:tgtEl>
                                          <p:spTgt spid="8">
                                            <p:txEl>
                                              <p:pRg st="0" end="0"/>
                                            </p:txEl>
                                          </p:spTgt>
                                        </p:tgtEl>
                                      </p:cBhvr>
                                      <p:to x="100000" y="95000"/>
                                    </p:animScale>
                                    <p:animScale>
                                      <p:cBhvr>
                                        <p:cTn id="20" dur="166" decel="50000">
                                          <p:stCondLst>
                                            <p:cond delay="1834"/>
                                          </p:stCondLst>
                                        </p:cTn>
                                        <p:tgtEl>
                                          <p:spTgt spid="8">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Effect transition="in" filter="wipe(down)">
                                      <p:cBhvr>
                                        <p:cTn id="25" dur="580">
                                          <p:stCondLst>
                                            <p:cond delay="0"/>
                                          </p:stCondLst>
                                        </p:cTn>
                                        <p:tgtEl>
                                          <p:spTgt spid="8">
                                            <p:txEl>
                                              <p:pRg st="3" end="3"/>
                                            </p:txEl>
                                          </p:spTgt>
                                        </p:tgtEl>
                                      </p:cBhvr>
                                    </p:animEffect>
                                    <p:anim calcmode="lin" valueType="num">
                                      <p:cBhvr>
                                        <p:cTn id="26" dur="1822" tmFilter="0,0; 0.14,0.36; 0.43,0.73; 0.71,0.91; 1.0,1.0">
                                          <p:stCondLst>
                                            <p:cond delay="0"/>
                                          </p:stCondLst>
                                        </p:cTn>
                                        <p:tgtEl>
                                          <p:spTgt spid="8">
                                            <p:txEl>
                                              <p:pRg st="3" end="3"/>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8">
                                            <p:txEl>
                                              <p:pRg st="3" end="3"/>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8">
                                            <p:txEl>
                                              <p:pRg st="3" end="3"/>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8">
                                            <p:txEl>
                                              <p:pRg st="3" end="3"/>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8">
                                            <p:txEl>
                                              <p:pRg st="3" end="3"/>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8">
                                            <p:txEl>
                                              <p:pRg st="3" end="3"/>
                                            </p:txEl>
                                          </p:spTgt>
                                        </p:tgtEl>
                                      </p:cBhvr>
                                      <p:to x="100000" y="60000"/>
                                    </p:animScale>
                                    <p:animScale>
                                      <p:cBhvr>
                                        <p:cTn id="32" dur="166" decel="50000">
                                          <p:stCondLst>
                                            <p:cond delay="676"/>
                                          </p:stCondLst>
                                        </p:cTn>
                                        <p:tgtEl>
                                          <p:spTgt spid="8">
                                            <p:txEl>
                                              <p:pRg st="3" end="3"/>
                                            </p:txEl>
                                          </p:spTgt>
                                        </p:tgtEl>
                                      </p:cBhvr>
                                      <p:to x="100000" y="100000"/>
                                    </p:animScale>
                                    <p:animScale>
                                      <p:cBhvr>
                                        <p:cTn id="33" dur="26">
                                          <p:stCondLst>
                                            <p:cond delay="1312"/>
                                          </p:stCondLst>
                                        </p:cTn>
                                        <p:tgtEl>
                                          <p:spTgt spid="8">
                                            <p:txEl>
                                              <p:pRg st="3" end="3"/>
                                            </p:txEl>
                                          </p:spTgt>
                                        </p:tgtEl>
                                      </p:cBhvr>
                                      <p:to x="100000" y="80000"/>
                                    </p:animScale>
                                    <p:animScale>
                                      <p:cBhvr>
                                        <p:cTn id="34" dur="166" decel="50000">
                                          <p:stCondLst>
                                            <p:cond delay="1338"/>
                                          </p:stCondLst>
                                        </p:cTn>
                                        <p:tgtEl>
                                          <p:spTgt spid="8">
                                            <p:txEl>
                                              <p:pRg st="3" end="3"/>
                                            </p:txEl>
                                          </p:spTgt>
                                        </p:tgtEl>
                                      </p:cBhvr>
                                      <p:to x="100000" y="100000"/>
                                    </p:animScale>
                                    <p:animScale>
                                      <p:cBhvr>
                                        <p:cTn id="35" dur="26">
                                          <p:stCondLst>
                                            <p:cond delay="1642"/>
                                          </p:stCondLst>
                                        </p:cTn>
                                        <p:tgtEl>
                                          <p:spTgt spid="8">
                                            <p:txEl>
                                              <p:pRg st="3" end="3"/>
                                            </p:txEl>
                                          </p:spTgt>
                                        </p:tgtEl>
                                      </p:cBhvr>
                                      <p:to x="100000" y="90000"/>
                                    </p:animScale>
                                    <p:animScale>
                                      <p:cBhvr>
                                        <p:cTn id="36" dur="166" decel="50000">
                                          <p:stCondLst>
                                            <p:cond delay="1668"/>
                                          </p:stCondLst>
                                        </p:cTn>
                                        <p:tgtEl>
                                          <p:spTgt spid="8">
                                            <p:txEl>
                                              <p:pRg st="3" end="3"/>
                                            </p:txEl>
                                          </p:spTgt>
                                        </p:tgtEl>
                                      </p:cBhvr>
                                      <p:to x="100000" y="100000"/>
                                    </p:animScale>
                                    <p:animScale>
                                      <p:cBhvr>
                                        <p:cTn id="37" dur="26">
                                          <p:stCondLst>
                                            <p:cond delay="1808"/>
                                          </p:stCondLst>
                                        </p:cTn>
                                        <p:tgtEl>
                                          <p:spTgt spid="8">
                                            <p:txEl>
                                              <p:pRg st="3" end="3"/>
                                            </p:txEl>
                                          </p:spTgt>
                                        </p:tgtEl>
                                      </p:cBhvr>
                                      <p:to x="100000" y="95000"/>
                                    </p:animScale>
                                    <p:animScale>
                                      <p:cBhvr>
                                        <p:cTn id="38" dur="166" decel="50000">
                                          <p:stCondLst>
                                            <p:cond delay="1834"/>
                                          </p:stCondLst>
                                        </p:cTn>
                                        <p:tgtEl>
                                          <p:spTgt spid="8">
                                            <p:txEl>
                                              <p:pRg st="3" end="3"/>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8">
                                            <p:txEl>
                                              <p:pRg st="5" end="5"/>
                                            </p:txEl>
                                          </p:spTgt>
                                        </p:tgtEl>
                                        <p:attrNameLst>
                                          <p:attrName>style.visibility</p:attrName>
                                        </p:attrNameLst>
                                      </p:cBhvr>
                                      <p:to>
                                        <p:strVal val="visible"/>
                                      </p:to>
                                    </p:set>
                                    <p:animEffect transition="in" filter="wipe(down)">
                                      <p:cBhvr>
                                        <p:cTn id="43" dur="580">
                                          <p:stCondLst>
                                            <p:cond delay="0"/>
                                          </p:stCondLst>
                                        </p:cTn>
                                        <p:tgtEl>
                                          <p:spTgt spid="8">
                                            <p:txEl>
                                              <p:pRg st="5" end="5"/>
                                            </p:txEl>
                                          </p:spTgt>
                                        </p:tgtEl>
                                      </p:cBhvr>
                                    </p:animEffect>
                                    <p:anim calcmode="lin" valueType="num">
                                      <p:cBhvr>
                                        <p:cTn id="44" dur="1822" tmFilter="0,0; 0.14,0.36; 0.43,0.73; 0.71,0.91; 1.0,1.0">
                                          <p:stCondLst>
                                            <p:cond delay="0"/>
                                          </p:stCondLst>
                                        </p:cTn>
                                        <p:tgtEl>
                                          <p:spTgt spid="8">
                                            <p:txEl>
                                              <p:pRg st="5" end="5"/>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8">
                                            <p:txEl>
                                              <p:pRg st="5" end="5"/>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8">
                                            <p:txEl>
                                              <p:pRg st="5" end="5"/>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8">
                                            <p:txEl>
                                              <p:pRg st="5" end="5"/>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8">
                                            <p:txEl>
                                              <p:pRg st="5" end="5"/>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8">
                                            <p:txEl>
                                              <p:pRg st="5" end="5"/>
                                            </p:txEl>
                                          </p:spTgt>
                                        </p:tgtEl>
                                      </p:cBhvr>
                                      <p:to x="100000" y="60000"/>
                                    </p:animScale>
                                    <p:animScale>
                                      <p:cBhvr>
                                        <p:cTn id="50" dur="166" decel="50000">
                                          <p:stCondLst>
                                            <p:cond delay="676"/>
                                          </p:stCondLst>
                                        </p:cTn>
                                        <p:tgtEl>
                                          <p:spTgt spid="8">
                                            <p:txEl>
                                              <p:pRg st="5" end="5"/>
                                            </p:txEl>
                                          </p:spTgt>
                                        </p:tgtEl>
                                      </p:cBhvr>
                                      <p:to x="100000" y="100000"/>
                                    </p:animScale>
                                    <p:animScale>
                                      <p:cBhvr>
                                        <p:cTn id="51" dur="26">
                                          <p:stCondLst>
                                            <p:cond delay="1312"/>
                                          </p:stCondLst>
                                        </p:cTn>
                                        <p:tgtEl>
                                          <p:spTgt spid="8">
                                            <p:txEl>
                                              <p:pRg st="5" end="5"/>
                                            </p:txEl>
                                          </p:spTgt>
                                        </p:tgtEl>
                                      </p:cBhvr>
                                      <p:to x="100000" y="80000"/>
                                    </p:animScale>
                                    <p:animScale>
                                      <p:cBhvr>
                                        <p:cTn id="52" dur="166" decel="50000">
                                          <p:stCondLst>
                                            <p:cond delay="1338"/>
                                          </p:stCondLst>
                                        </p:cTn>
                                        <p:tgtEl>
                                          <p:spTgt spid="8">
                                            <p:txEl>
                                              <p:pRg st="5" end="5"/>
                                            </p:txEl>
                                          </p:spTgt>
                                        </p:tgtEl>
                                      </p:cBhvr>
                                      <p:to x="100000" y="100000"/>
                                    </p:animScale>
                                    <p:animScale>
                                      <p:cBhvr>
                                        <p:cTn id="53" dur="26">
                                          <p:stCondLst>
                                            <p:cond delay="1642"/>
                                          </p:stCondLst>
                                        </p:cTn>
                                        <p:tgtEl>
                                          <p:spTgt spid="8">
                                            <p:txEl>
                                              <p:pRg st="5" end="5"/>
                                            </p:txEl>
                                          </p:spTgt>
                                        </p:tgtEl>
                                      </p:cBhvr>
                                      <p:to x="100000" y="90000"/>
                                    </p:animScale>
                                    <p:animScale>
                                      <p:cBhvr>
                                        <p:cTn id="54" dur="166" decel="50000">
                                          <p:stCondLst>
                                            <p:cond delay="1668"/>
                                          </p:stCondLst>
                                        </p:cTn>
                                        <p:tgtEl>
                                          <p:spTgt spid="8">
                                            <p:txEl>
                                              <p:pRg st="5" end="5"/>
                                            </p:txEl>
                                          </p:spTgt>
                                        </p:tgtEl>
                                      </p:cBhvr>
                                      <p:to x="100000" y="100000"/>
                                    </p:animScale>
                                    <p:animScale>
                                      <p:cBhvr>
                                        <p:cTn id="55" dur="26">
                                          <p:stCondLst>
                                            <p:cond delay="1808"/>
                                          </p:stCondLst>
                                        </p:cTn>
                                        <p:tgtEl>
                                          <p:spTgt spid="8">
                                            <p:txEl>
                                              <p:pRg st="5" end="5"/>
                                            </p:txEl>
                                          </p:spTgt>
                                        </p:tgtEl>
                                      </p:cBhvr>
                                      <p:to x="100000" y="95000"/>
                                    </p:animScale>
                                    <p:animScale>
                                      <p:cBhvr>
                                        <p:cTn id="56" dur="166" decel="50000">
                                          <p:stCondLst>
                                            <p:cond delay="1834"/>
                                          </p:stCondLst>
                                        </p:cTn>
                                        <p:tgtEl>
                                          <p:spTgt spid="8">
                                            <p:txEl>
                                              <p:pRg st="5" end="5"/>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nodeType="clickEffect">
                                  <p:stCondLst>
                                    <p:cond delay="0"/>
                                  </p:stCondLst>
                                  <p:childTnLst>
                                    <p:set>
                                      <p:cBhvr>
                                        <p:cTn id="60" dur="1" fill="hold">
                                          <p:stCondLst>
                                            <p:cond delay="0"/>
                                          </p:stCondLst>
                                        </p:cTn>
                                        <p:tgtEl>
                                          <p:spTgt spid="8">
                                            <p:txEl>
                                              <p:pRg st="7" end="7"/>
                                            </p:txEl>
                                          </p:spTgt>
                                        </p:tgtEl>
                                        <p:attrNameLst>
                                          <p:attrName>style.visibility</p:attrName>
                                        </p:attrNameLst>
                                      </p:cBhvr>
                                      <p:to>
                                        <p:strVal val="visible"/>
                                      </p:to>
                                    </p:set>
                                    <p:animEffect transition="in" filter="wipe(down)">
                                      <p:cBhvr>
                                        <p:cTn id="61" dur="580">
                                          <p:stCondLst>
                                            <p:cond delay="0"/>
                                          </p:stCondLst>
                                        </p:cTn>
                                        <p:tgtEl>
                                          <p:spTgt spid="8">
                                            <p:txEl>
                                              <p:pRg st="7" end="7"/>
                                            </p:txEl>
                                          </p:spTgt>
                                        </p:tgtEl>
                                      </p:cBhvr>
                                    </p:animEffect>
                                    <p:anim calcmode="lin" valueType="num">
                                      <p:cBhvr>
                                        <p:cTn id="62" dur="1822" tmFilter="0,0; 0.14,0.36; 0.43,0.73; 0.71,0.91; 1.0,1.0">
                                          <p:stCondLst>
                                            <p:cond delay="0"/>
                                          </p:stCondLst>
                                        </p:cTn>
                                        <p:tgtEl>
                                          <p:spTgt spid="8">
                                            <p:txEl>
                                              <p:pRg st="7" end="7"/>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8">
                                            <p:txEl>
                                              <p:pRg st="7" end="7"/>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8">
                                            <p:txEl>
                                              <p:pRg st="7" end="7"/>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8">
                                            <p:txEl>
                                              <p:pRg st="7" end="7"/>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8">
                                            <p:txEl>
                                              <p:pRg st="7" end="7"/>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8">
                                            <p:txEl>
                                              <p:pRg st="7" end="7"/>
                                            </p:txEl>
                                          </p:spTgt>
                                        </p:tgtEl>
                                      </p:cBhvr>
                                      <p:to x="100000" y="60000"/>
                                    </p:animScale>
                                    <p:animScale>
                                      <p:cBhvr>
                                        <p:cTn id="68" dur="166" decel="50000">
                                          <p:stCondLst>
                                            <p:cond delay="676"/>
                                          </p:stCondLst>
                                        </p:cTn>
                                        <p:tgtEl>
                                          <p:spTgt spid="8">
                                            <p:txEl>
                                              <p:pRg st="7" end="7"/>
                                            </p:txEl>
                                          </p:spTgt>
                                        </p:tgtEl>
                                      </p:cBhvr>
                                      <p:to x="100000" y="100000"/>
                                    </p:animScale>
                                    <p:animScale>
                                      <p:cBhvr>
                                        <p:cTn id="69" dur="26">
                                          <p:stCondLst>
                                            <p:cond delay="1312"/>
                                          </p:stCondLst>
                                        </p:cTn>
                                        <p:tgtEl>
                                          <p:spTgt spid="8">
                                            <p:txEl>
                                              <p:pRg st="7" end="7"/>
                                            </p:txEl>
                                          </p:spTgt>
                                        </p:tgtEl>
                                      </p:cBhvr>
                                      <p:to x="100000" y="80000"/>
                                    </p:animScale>
                                    <p:animScale>
                                      <p:cBhvr>
                                        <p:cTn id="70" dur="166" decel="50000">
                                          <p:stCondLst>
                                            <p:cond delay="1338"/>
                                          </p:stCondLst>
                                        </p:cTn>
                                        <p:tgtEl>
                                          <p:spTgt spid="8">
                                            <p:txEl>
                                              <p:pRg st="7" end="7"/>
                                            </p:txEl>
                                          </p:spTgt>
                                        </p:tgtEl>
                                      </p:cBhvr>
                                      <p:to x="100000" y="100000"/>
                                    </p:animScale>
                                    <p:animScale>
                                      <p:cBhvr>
                                        <p:cTn id="71" dur="26">
                                          <p:stCondLst>
                                            <p:cond delay="1642"/>
                                          </p:stCondLst>
                                        </p:cTn>
                                        <p:tgtEl>
                                          <p:spTgt spid="8">
                                            <p:txEl>
                                              <p:pRg st="7" end="7"/>
                                            </p:txEl>
                                          </p:spTgt>
                                        </p:tgtEl>
                                      </p:cBhvr>
                                      <p:to x="100000" y="90000"/>
                                    </p:animScale>
                                    <p:animScale>
                                      <p:cBhvr>
                                        <p:cTn id="72" dur="166" decel="50000">
                                          <p:stCondLst>
                                            <p:cond delay="1668"/>
                                          </p:stCondLst>
                                        </p:cTn>
                                        <p:tgtEl>
                                          <p:spTgt spid="8">
                                            <p:txEl>
                                              <p:pRg st="7" end="7"/>
                                            </p:txEl>
                                          </p:spTgt>
                                        </p:tgtEl>
                                      </p:cBhvr>
                                      <p:to x="100000" y="100000"/>
                                    </p:animScale>
                                    <p:animScale>
                                      <p:cBhvr>
                                        <p:cTn id="73" dur="26">
                                          <p:stCondLst>
                                            <p:cond delay="1808"/>
                                          </p:stCondLst>
                                        </p:cTn>
                                        <p:tgtEl>
                                          <p:spTgt spid="8">
                                            <p:txEl>
                                              <p:pRg st="7" end="7"/>
                                            </p:txEl>
                                          </p:spTgt>
                                        </p:tgtEl>
                                      </p:cBhvr>
                                      <p:to x="100000" y="95000"/>
                                    </p:animScale>
                                    <p:animScale>
                                      <p:cBhvr>
                                        <p:cTn id="74" dur="166" decel="50000">
                                          <p:stCondLst>
                                            <p:cond delay="1834"/>
                                          </p:stCondLst>
                                        </p:cTn>
                                        <p:tgtEl>
                                          <p:spTgt spid="8">
                                            <p:txEl>
                                              <p:pRg st="7" end="7"/>
                                            </p:txEl>
                                          </p:spTgt>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nodeType="clickEffect">
                                  <p:stCondLst>
                                    <p:cond delay="0"/>
                                  </p:stCondLst>
                                  <p:childTnLst>
                                    <p:set>
                                      <p:cBhvr>
                                        <p:cTn id="78" dur="1" fill="hold">
                                          <p:stCondLst>
                                            <p:cond delay="0"/>
                                          </p:stCondLst>
                                        </p:cTn>
                                        <p:tgtEl>
                                          <p:spTgt spid="8">
                                            <p:txEl>
                                              <p:pRg st="9" end="9"/>
                                            </p:txEl>
                                          </p:spTgt>
                                        </p:tgtEl>
                                        <p:attrNameLst>
                                          <p:attrName>style.visibility</p:attrName>
                                        </p:attrNameLst>
                                      </p:cBhvr>
                                      <p:to>
                                        <p:strVal val="visible"/>
                                      </p:to>
                                    </p:set>
                                    <p:animEffect transition="in" filter="wipe(down)">
                                      <p:cBhvr>
                                        <p:cTn id="79" dur="580">
                                          <p:stCondLst>
                                            <p:cond delay="0"/>
                                          </p:stCondLst>
                                        </p:cTn>
                                        <p:tgtEl>
                                          <p:spTgt spid="8">
                                            <p:txEl>
                                              <p:pRg st="9" end="9"/>
                                            </p:txEl>
                                          </p:spTgt>
                                        </p:tgtEl>
                                      </p:cBhvr>
                                    </p:animEffect>
                                    <p:anim calcmode="lin" valueType="num">
                                      <p:cBhvr>
                                        <p:cTn id="80" dur="1822" tmFilter="0,0; 0.14,0.36; 0.43,0.73; 0.71,0.91; 1.0,1.0">
                                          <p:stCondLst>
                                            <p:cond delay="0"/>
                                          </p:stCondLst>
                                        </p:cTn>
                                        <p:tgtEl>
                                          <p:spTgt spid="8">
                                            <p:txEl>
                                              <p:pRg st="9" end="9"/>
                                            </p:txEl>
                                          </p:spTgt>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8">
                                            <p:txEl>
                                              <p:pRg st="9" end="9"/>
                                            </p:txEl>
                                          </p:spTgt>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8">
                                            <p:txEl>
                                              <p:pRg st="9" end="9"/>
                                            </p:txEl>
                                          </p:spTgt>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8">
                                            <p:txEl>
                                              <p:pRg st="9" end="9"/>
                                            </p:txEl>
                                          </p:spTgt>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8">
                                            <p:txEl>
                                              <p:pRg st="9" end="9"/>
                                            </p:txEl>
                                          </p:spTgt>
                                        </p:tgtEl>
                                        <p:attrNameLst>
                                          <p:attrName>ppt_y</p:attrName>
                                        </p:attrNameLst>
                                      </p:cBhvr>
                                      <p:tavLst>
                                        <p:tav tm="0" fmla="#ppt_y-sin(pi*$)/81">
                                          <p:val>
                                            <p:fltVal val="0"/>
                                          </p:val>
                                        </p:tav>
                                        <p:tav tm="100000">
                                          <p:val>
                                            <p:fltVal val="1"/>
                                          </p:val>
                                        </p:tav>
                                      </p:tavLst>
                                    </p:anim>
                                    <p:animScale>
                                      <p:cBhvr>
                                        <p:cTn id="85" dur="26">
                                          <p:stCondLst>
                                            <p:cond delay="650"/>
                                          </p:stCondLst>
                                        </p:cTn>
                                        <p:tgtEl>
                                          <p:spTgt spid="8">
                                            <p:txEl>
                                              <p:pRg st="9" end="9"/>
                                            </p:txEl>
                                          </p:spTgt>
                                        </p:tgtEl>
                                      </p:cBhvr>
                                      <p:to x="100000" y="60000"/>
                                    </p:animScale>
                                    <p:animScale>
                                      <p:cBhvr>
                                        <p:cTn id="86" dur="166" decel="50000">
                                          <p:stCondLst>
                                            <p:cond delay="676"/>
                                          </p:stCondLst>
                                        </p:cTn>
                                        <p:tgtEl>
                                          <p:spTgt spid="8">
                                            <p:txEl>
                                              <p:pRg st="9" end="9"/>
                                            </p:txEl>
                                          </p:spTgt>
                                        </p:tgtEl>
                                      </p:cBhvr>
                                      <p:to x="100000" y="100000"/>
                                    </p:animScale>
                                    <p:animScale>
                                      <p:cBhvr>
                                        <p:cTn id="87" dur="26">
                                          <p:stCondLst>
                                            <p:cond delay="1312"/>
                                          </p:stCondLst>
                                        </p:cTn>
                                        <p:tgtEl>
                                          <p:spTgt spid="8">
                                            <p:txEl>
                                              <p:pRg st="9" end="9"/>
                                            </p:txEl>
                                          </p:spTgt>
                                        </p:tgtEl>
                                      </p:cBhvr>
                                      <p:to x="100000" y="80000"/>
                                    </p:animScale>
                                    <p:animScale>
                                      <p:cBhvr>
                                        <p:cTn id="88" dur="166" decel="50000">
                                          <p:stCondLst>
                                            <p:cond delay="1338"/>
                                          </p:stCondLst>
                                        </p:cTn>
                                        <p:tgtEl>
                                          <p:spTgt spid="8">
                                            <p:txEl>
                                              <p:pRg st="9" end="9"/>
                                            </p:txEl>
                                          </p:spTgt>
                                        </p:tgtEl>
                                      </p:cBhvr>
                                      <p:to x="100000" y="100000"/>
                                    </p:animScale>
                                    <p:animScale>
                                      <p:cBhvr>
                                        <p:cTn id="89" dur="26">
                                          <p:stCondLst>
                                            <p:cond delay="1642"/>
                                          </p:stCondLst>
                                        </p:cTn>
                                        <p:tgtEl>
                                          <p:spTgt spid="8">
                                            <p:txEl>
                                              <p:pRg st="9" end="9"/>
                                            </p:txEl>
                                          </p:spTgt>
                                        </p:tgtEl>
                                      </p:cBhvr>
                                      <p:to x="100000" y="90000"/>
                                    </p:animScale>
                                    <p:animScale>
                                      <p:cBhvr>
                                        <p:cTn id="90" dur="166" decel="50000">
                                          <p:stCondLst>
                                            <p:cond delay="1668"/>
                                          </p:stCondLst>
                                        </p:cTn>
                                        <p:tgtEl>
                                          <p:spTgt spid="8">
                                            <p:txEl>
                                              <p:pRg st="9" end="9"/>
                                            </p:txEl>
                                          </p:spTgt>
                                        </p:tgtEl>
                                      </p:cBhvr>
                                      <p:to x="100000" y="100000"/>
                                    </p:animScale>
                                    <p:animScale>
                                      <p:cBhvr>
                                        <p:cTn id="91" dur="26">
                                          <p:stCondLst>
                                            <p:cond delay="1808"/>
                                          </p:stCondLst>
                                        </p:cTn>
                                        <p:tgtEl>
                                          <p:spTgt spid="8">
                                            <p:txEl>
                                              <p:pRg st="9" end="9"/>
                                            </p:txEl>
                                          </p:spTgt>
                                        </p:tgtEl>
                                      </p:cBhvr>
                                      <p:to x="100000" y="95000"/>
                                    </p:animScale>
                                    <p:animScale>
                                      <p:cBhvr>
                                        <p:cTn id="92" dur="166" decel="50000">
                                          <p:stCondLst>
                                            <p:cond delay="1834"/>
                                          </p:stCondLst>
                                        </p:cTn>
                                        <p:tgtEl>
                                          <p:spTgt spid="8">
                                            <p:txEl>
                                              <p:pRg st="9" end="9"/>
                                            </p:txEl>
                                          </p:spTgt>
                                        </p:tgtEl>
                                      </p:cBhvr>
                                      <p:to x="100000" y="100000"/>
                                    </p:animScale>
                                  </p:childTnLst>
                                </p:cTn>
                              </p:par>
                            </p:childTnLst>
                          </p:cTn>
                        </p:par>
                      </p:childTnLst>
                    </p:cTn>
                  </p:par>
                  <p:par>
                    <p:cTn id="93" fill="hold">
                      <p:stCondLst>
                        <p:cond delay="indefinite"/>
                      </p:stCondLst>
                      <p:childTnLst>
                        <p:par>
                          <p:cTn id="94" fill="hold">
                            <p:stCondLst>
                              <p:cond delay="0"/>
                            </p:stCondLst>
                            <p:childTnLst>
                              <p:par>
                                <p:cTn id="95" presetID="53" presetClass="entr" presetSubtype="16" fill="hold" nodeType="clickEffect">
                                  <p:stCondLst>
                                    <p:cond delay="0"/>
                                  </p:stCondLst>
                                  <p:childTnLst>
                                    <p:set>
                                      <p:cBhvr>
                                        <p:cTn id="96" dur="1" fill="hold">
                                          <p:stCondLst>
                                            <p:cond delay="0"/>
                                          </p:stCondLst>
                                        </p:cTn>
                                        <p:tgtEl>
                                          <p:spTgt spid="8">
                                            <p:txEl>
                                              <p:pRg st="11" end="11"/>
                                            </p:txEl>
                                          </p:spTgt>
                                        </p:tgtEl>
                                        <p:attrNameLst>
                                          <p:attrName>style.visibility</p:attrName>
                                        </p:attrNameLst>
                                      </p:cBhvr>
                                      <p:to>
                                        <p:strVal val="visible"/>
                                      </p:to>
                                    </p:set>
                                    <p:anim calcmode="lin" valueType="num">
                                      <p:cBhvr>
                                        <p:cTn id="97" dur="500" fill="hold"/>
                                        <p:tgtEl>
                                          <p:spTgt spid="8">
                                            <p:txEl>
                                              <p:pRg st="11" end="11"/>
                                            </p:txEl>
                                          </p:spTgt>
                                        </p:tgtEl>
                                        <p:attrNameLst>
                                          <p:attrName>ppt_w</p:attrName>
                                        </p:attrNameLst>
                                      </p:cBhvr>
                                      <p:tavLst>
                                        <p:tav tm="0">
                                          <p:val>
                                            <p:fltVal val="0"/>
                                          </p:val>
                                        </p:tav>
                                        <p:tav tm="100000">
                                          <p:val>
                                            <p:strVal val="#ppt_w"/>
                                          </p:val>
                                        </p:tav>
                                      </p:tavLst>
                                    </p:anim>
                                    <p:anim calcmode="lin" valueType="num">
                                      <p:cBhvr>
                                        <p:cTn id="98" dur="500" fill="hold"/>
                                        <p:tgtEl>
                                          <p:spTgt spid="8">
                                            <p:txEl>
                                              <p:pRg st="11" end="11"/>
                                            </p:txEl>
                                          </p:spTgt>
                                        </p:tgtEl>
                                        <p:attrNameLst>
                                          <p:attrName>ppt_h</p:attrName>
                                        </p:attrNameLst>
                                      </p:cBhvr>
                                      <p:tavLst>
                                        <p:tav tm="0">
                                          <p:val>
                                            <p:fltVal val="0"/>
                                          </p:val>
                                        </p:tav>
                                        <p:tav tm="100000">
                                          <p:val>
                                            <p:strVal val="#ppt_h"/>
                                          </p:val>
                                        </p:tav>
                                      </p:tavLst>
                                    </p:anim>
                                    <p:animEffect transition="in" filter="fade">
                                      <p:cBhvr>
                                        <p:cTn id="99" dur="500"/>
                                        <p:tgtEl>
                                          <p:spTgt spid="8">
                                            <p:txEl>
                                              <p:pRg st="11" end="11"/>
                                            </p:txEl>
                                          </p:spTgt>
                                        </p:tgtEl>
                                      </p:cBhvr>
                                    </p:animEffect>
                                  </p:childTnLst>
                                </p:cTn>
                              </p:par>
                            </p:childTnLst>
                          </p:cTn>
                        </p:par>
                      </p:childTnLst>
                    </p:cTn>
                  </p:par>
                  <p:par>
                    <p:cTn id="100" fill="hold">
                      <p:stCondLst>
                        <p:cond delay="indefinite"/>
                      </p:stCondLst>
                      <p:childTnLst>
                        <p:par>
                          <p:cTn id="101" fill="hold">
                            <p:stCondLst>
                              <p:cond delay="0"/>
                            </p:stCondLst>
                            <p:childTnLst>
                              <p:par>
                                <p:cTn id="102" presetID="53" presetClass="entr" presetSubtype="16" fill="hold" nodeType="clickEffect">
                                  <p:stCondLst>
                                    <p:cond delay="0"/>
                                  </p:stCondLst>
                                  <p:childTnLst>
                                    <p:set>
                                      <p:cBhvr>
                                        <p:cTn id="103" dur="1" fill="hold">
                                          <p:stCondLst>
                                            <p:cond delay="0"/>
                                          </p:stCondLst>
                                        </p:cTn>
                                        <p:tgtEl>
                                          <p:spTgt spid="8">
                                            <p:txEl>
                                              <p:pRg st="13" end="13"/>
                                            </p:txEl>
                                          </p:spTgt>
                                        </p:tgtEl>
                                        <p:attrNameLst>
                                          <p:attrName>style.visibility</p:attrName>
                                        </p:attrNameLst>
                                      </p:cBhvr>
                                      <p:to>
                                        <p:strVal val="visible"/>
                                      </p:to>
                                    </p:set>
                                    <p:anim calcmode="lin" valueType="num">
                                      <p:cBhvr>
                                        <p:cTn id="104" dur="500" fill="hold"/>
                                        <p:tgtEl>
                                          <p:spTgt spid="8">
                                            <p:txEl>
                                              <p:pRg st="13" end="13"/>
                                            </p:txEl>
                                          </p:spTgt>
                                        </p:tgtEl>
                                        <p:attrNameLst>
                                          <p:attrName>ppt_w</p:attrName>
                                        </p:attrNameLst>
                                      </p:cBhvr>
                                      <p:tavLst>
                                        <p:tav tm="0">
                                          <p:val>
                                            <p:fltVal val="0"/>
                                          </p:val>
                                        </p:tav>
                                        <p:tav tm="100000">
                                          <p:val>
                                            <p:strVal val="#ppt_w"/>
                                          </p:val>
                                        </p:tav>
                                      </p:tavLst>
                                    </p:anim>
                                    <p:anim calcmode="lin" valueType="num">
                                      <p:cBhvr>
                                        <p:cTn id="105" dur="500" fill="hold"/>
                                        <p:tgtEl>
                                          <p:spTgt spid="8">
                                            <p:txEl>
                                              <p:pRg st="13" end="13"/>
                                            </p:txEl>
                                          </p:spTgt>
                                        </p:tgtEl>
                                        <p:attrNameLst>
                                          <p:attrName>ppt_h</p:attrName>
                                        </p:attrNameLst>
                                      </p:cBhvr>
                                      <p:tavLst>
                                        <p:tav tm="0">
                                          <p:val>
                                            <p:fltVal val="0"/>
                                          </p:val>
                                        </p:tav>
                                        <p:tav tm="100000">
                                          <p:val>
                                            <p:strVal val="#ppt_h"/>
                                          </p:val>
                                        </p:tav>
                                      </p:tavLst>
                                    </p:anim>
                                    <p:animEffect transition="in" filter="fade">
                                      <p:cBhvr>
                                        <p:cTn id="106" dur="500"/>
                                        <p:tgtEl>
                                          <p:spTgt spid="8">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1354</TotalTime>
  <Words>4028</Words>
  <Application>Microsoft Office PowerPoint</Application>
  <PresentationFormat>On-screen Show (4:3)</PresentationFormat>
  <Paragraphs>425</Paragraphs>
  <Slides>23</Slides>
  <Notes>20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Wingdings 3</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ESANI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Hilary McEvoy</dc:creator>
  <cp:lastModifiedBy>John Turner</cp:lastModifiedBy>
  <cp:revision>154</cp:revision>
  <cp:lastPrinted>2016-08-18T10:41:10Z</cp:lastPrinted>
  <dcterms:created xsi:type="dcterms:W3CDTF">2016-08-18T10:34:44Z</dcterms:created>
  <dcterms:modified xsi:type="dcterms:W3CDTF">2020-12-04T16:09:36Z</dcterms:modified>
</cp:coreProperties>
</file>