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B4E"/>
    <a:srgbClr val="FF5425"/>
    <a:srgbClr val="D95D7B"/>
    <a:srgbClr val="FF7325"/>
    <a:srgbClr val="FFA877"/>
    <a:srgbClr val="C86528"/>
    <a:srgbClr val="C22E50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53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Eustachian tube </a:t>
            </a:r>
            <a:r>
              <a:rPr lang="en-GB" dirty="0">
                <a:solidFill>
                  <a:srgbClr val="C02B4E"/>
                </a:solidFill>
              </a:rPr>
              <a:t>connects the middle ear to the nasal cavity.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It regulates the pressure within the ear.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Eustachian Tube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86829" y="4254708"/>
            <a:ext cx="1" cy="1198866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73931" y="4179698"/>
            <a:ext cx="5189737" cy="150019"/>
            <a:chOff x="973931" y="4179698"/>
            <a:chExt cx="5189737" cy="150019"/>
          </a:xfrm>
        </p:grpSpPr>
        <p:sp>
          <p:nvSpPr>
            <p:cNvPr id="11" name="Oval 10"/>
            <p:cNvSpPr/>
            <p:nvPr/>
          </p:nvSpPr>
          <p:spPr>
            <a:xfrm>
              <a:off x="6013649" y="4179698"/>
              <a:ext cx="150019" cy="150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973931" y="4254708"/>
              <a:ext cx="5169694" cy="7730"/>
            </a:xfrm>
            <a:prstGeom prst="straightConnector1">
              <a:avLst/>
            </a:prstGeom>
            <a:ln w="28575">
              <a:solidFill>
                <a:srgbClr val="C02B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23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651" y="1334702"/>
            <a:ext cx="7632699" cy="1049106"/>
            <a:chOff x="755651" y="1334702"/>
            <a:chExt cx="7632699" cy="1049106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3938258" y="1334702"/>
              <a:ext cx="4450092" cy="1049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55651" y="1334702"/>
              <a:ext cx="4450092" cy="10491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The human ear is incredible! Ears can sense sound in the form of vibrations and send and receive signals from the brain.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Our 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9" y="1134670"/>
            <a:ext cx="3364145" cy="51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Look Closely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5651" y="1334702"/>
            <a:ext cx="7632700" cy="1049106"/>
            <a:chOff x="755651" y="1334702"/>
            <a:chExt cx="7632700" cy="1049106"/>
          </a:xfrm>
        </p:grpSpPr>
        <p:sp>
          <p:nvSpPr>
            <p:cNvPr id="3" name="Rectangle 2"/>
            <p:cNvSpPr/>
            <p:nvPr/>
          </p:nvSpPr>
          <p:spPr>
            <a:xfrm>
              <a:off x="755651" y="1334702"/>
              <a:ext cx="4214701" cy="1049106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Look closely at a partner’s ear. </a:t>
              </a:r>
              <a:br>
                <a:rPr lang="en-GB" dirty="0"/>
              </a:br>
              <a:r>
                <a:rPr lang="en-GB" dirty="0"/>
                <a:t>You will be able to see the outer structure of the ear.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70353" y="1334702"/>
              <a:ext cx="3417998" cy="1049106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5651" y="2467508"/>
            <a:ext cx="7632700" cy="772107"/>
            <a:chOff x="755651" y="2467508"/>
            <a:chExt cx="7632700" cy="772107"/>
          </a:xfrm>
        </p:grpSpPr>
        <p:sp>
          <p:nvSpPr>
            <p:cNvPr id="4" name="Rectangle 3"/>
            <p:cNvSpPr/>
            <p:nvPr/>
          </p:nvSpPr>
          <p:spPr>
            <a:xfrm>
              <a:off x="755651" y="2467508"/>
              <a:ext cx="4214701" cy="772107"/>
            </a:xfrm>
            <a:prstGeom prst="rect">
              <a:avLst/>
            </a:prstGeom>
            <a:solidFill>
              <a:srgbClr val="FF5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Take a minute to describe to your partner what you can see.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0353" y="2467508"/>
              <a:ext cx="3417998" cy="772107"/>
            </a:xfrm>
            <a:prstGeom prst="rect">
              <a:avLst/>
            </a:prstGeom>
            <a:solidFill>
              <a:srgbClr val="FF54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</p:grpSp>
      <p:sp>
        <p:nvSpPr>
          <p:cNvPr id="20" name="Timer start button"/>
          <p:cNvSpPr/>
          <p:nvPr/>
        </p:nvSpPr>
        <p:spPr>
          <a:xfrm>
            <a:off x="1042979" y="4005863"/>
            <a:ext cx="3236926" cy="547779"/>
          </a:xfrm>
          <a:prstGeom prst="roundRect">
            <a:avLst/>
          </a:prstGeom>
          <a:solidFill>
            <a:srgbClr val="FF5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Click here to start the timer!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651" y="4636805"/>
            <a:ext cx="7632700" cy="1326105"/>
            <a:chOff x="755651" y="3323315"/>
            <a:chExt cx="7632700" cy="1326105"/>
          </a:xfrm>
        </p:grpSpPr>
        <p:sp>
          <p:nvSpPr>
            <p:cNvPr id="5" name="Rectangle 4"/>
            <p:cNvSpPr/>
            <p:nvPr/>
          </p:nvSpPr>
          <p:spPr>
            <a:xfrm>
              <a:off x="755651" y="3323315"/>
              <a:ext cx="4214701" cy="1326105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We are going to find out about the parts of the ear we can see and the ones we cannot. We will also learn what each part's function.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0353" y="3323315"/>
              <a:ext cx="3417998" cy="1326105"/>
            </a:xfrm>
            <a:prstGeom prst="rect">
              <a:avLst/>
            </a:prstGeom>
            <a:solidFill>
              <a:srgbClr val="C22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endParaRPr lang="en-GB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9" y="1134670"/>
            <a:ext cx="3364145" cy="517405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5650" y="3327026"/>
            <a:ext cx="3811585" cy="591414"/>
          </a:xfrm>
          <a:prstGeom prst="rect">
            <a:avLst/>
          </a:prstGeom>
          <a:solidFill>
            <a:srgbClr val="C02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13216" y="3394783"/>
            <a:ext cx="3696453" cy="45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13216" y="3393125"/>
            <a:ext cx="3696453" cy="455899"/>
          </a:xfrm>
          <a:prstGeom prst="rect">
            <a:avLst/>
          </a:prstGeom>
          <a:solidFill>
            <a:srgbClr val="D95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pinna</a:t>
            </a:r>
            <a:r>
              <a:rPr lang="en-GB" dirty="0">
                <a:solidFill>
                  <a:srgbClr val="C02B4E"/>
                </a:solidFill>
              </a:rPr>
              <a:t> is made of cartilage covered by skin. </a:t>
            </a:r>
          </a:p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It funnels sound into the ear canal.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Pinna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77777" y="2951431"/>
            <a:ext cx="9052" cy="2320392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4406" y="2943225"/>
            <a:ext cx="1150379" cy="8205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59127"/>
            <a:ext cx="7401521" cy="882907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ear canal </a:t>
            </a:r>
            <a:r>
              <a:rPr lang="en-GB" dirty="0">
                <a:solidFill>
                  <a:srgbClr val="C02B4E"/>
                </a:solidFill>
              </a:rPr>
              <a:t>is a short tube that transmits sound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from the pinna to the eardrum.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Ear Canal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64406" y="3522345"/>
            <a:ext cx="22424" cy="1931229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0119" y="3509963"/>
            <a:ext cx="3021806" cy="12382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eardrum</a:t>
            </a:r>
            <a:r>
              <a:rPr lang="en-GB" dirty="0">
                <a:solidFill>
                  <a:srgbClr val="C02B4E"/>
                </a:solidFill>
              </a:rPr>
              <a:t> is a thin, tough layer of tissue at the end of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the auditory canal. Sound waves make the eardrum vibrate.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Eardrum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86829" y="3490913"/>
            <a:ext cx="2" cy="1962661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1550" y="3490913"/>
            <a:ext cx="4065270" cy="0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b="1" dirty="0">
                <a:solidFill>
                  <a:srgbClr val="C02B4E"/>
                </a:solidFill>
              </a:rPr>
              <a:t>Ear bones, </a:t>
            </a:r>
            <a:r>
              <a:rPr lang="en-GB" dirty="0">
                <a:solidFill>
                  <a:srgbClr val="C02B4E"/>
                </a:solidFill>
              </a:rPr>
              <a:t>or </a:t>
            </a:r>
            <a:r>
              <a:rPr lang="en-GB" dirty="0" err="1">
                <a:solidFill>
                  <a:srgbClr val="C02B4E"/>
                </a:solidFill>
              </a:rPr>
              <a:t>ossicles</a:t>
            </a:r>
            <a:r>
              <a:rPr lang="en-GB" dirty="0">
                <a:solidFill>
                  <a:srgbClr val="C02B4E"/>
                </a:solidFill>
              </a:rPr>
              <a:t>, are three tiny bones that amplify and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transmit the vibrations from the eardrum to the cochlea.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Ear Bones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64406" y="2876550"/>
            <a:ext cx="22424" cy="2577024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50119" y="2876550"/>
            <a:ext cx="4176712" cy="0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cochlea</a:t>
            </a:r>
            <a:r>
              <a:rPr lang="en-GB" dirty="0">
                <a:solidFill>
                  <a:srgbClr val="C02B4E"/>
                </a:solidFill>
              </a:rPr>
              <a:t> is an organ filled with fluid. Receptor cells change vibrations in the fluid into electrical impulses.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Cochlea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77776" y="2951430"/>
            <a:ext cx="9053" cy="2502143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4406" y="2943225"/>
            <a:ext cx="4766438" cy="0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829" y="5271823"/>
            <a:ext cx="7401521" cy="857515"/>
          </a:xfrm>
          <a:prstGeom prst="rect">
            <a:avLst/>
          </a:prstGeom>
          <a:solidFill>
            <a:schemeClr val="bg1"/>
          </a:solidFill>
          <a:ln w="28575">
            <a:solidFill>
              <a:srgbClr val="C02B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rgbClr val="C02B4E"/>
                </a:solidFill>
              </a:rPr>
              <a:t>The </a:t>
            </a:r>
            <a:r>
              <a:rPr lang="en-GB" b="1" dirty="0">
                <a:solidFill>
                  <a:srgbClr val="C02B4E"/>
                </a:solidFill>
              </a:rPr>
              <a:t>auditory nerve </a:t>
            </a:r>
            <a:r>
              <a:rPr lang="en-GB" dirty="0">
                <a:solidFill>
                  <a:srgbClr val="C02B4E"/>
                </a:solidFill>
              </a:rPr>
              <a:t>contains sensory neurons that </a:t>
            </a:r>
            <a:br>
              <a:rPr lang="en-GB" dirty="0">
                <a:solidFill>
                  <a:srgbClr val="C02B4E"/>
                </a:solidFill>
              </a:rPr>
            </a:br>
            <a:r>
              <a:rPr lang="en-GB" dirty="0">
                <a:solidFill>
                  <a:srgbClr val="C02B4E"/>
                </a:solidFill>
              </a:rPr>
              <a:t>send information to the brain for processing.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02B4E"/>
                </a:solidFill>
                <a:latin typeface="+mn-lt"/>
              </a:rPr>
              <a:t>Auditory Nerve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85" y="1242418"/>
            <a:ext cx="4914430" cy="391963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986829" y="2834584"/>
            <a:ext cx="2" cy="2618990"/>
          </a:xfrm>
          <a:prstGeom prst="line">
            <a:avLst/>
          </a:prstGeom>
          <a:ln w="28575">
            <a:solidFill>
              <a:srgbClr val="C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4725" y="2832100"/>
            <a:ext cx="5343525" cy="2484"/>
          </a:xfrm>
          <a:prstGeom prst="straightConnector1">
            <a:avLst/>
          </a:prstGeom>
          <a:ln w="28575">
            <a:solidFill>
              <a:srgbClr val="C02B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us2-s-369-parts-of-the-ear-powerpoint</Template>
  <TotalTime>45</TotalTime>
  <Words>190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Our Ears</vt:lpstr>
      <vt:lpstr>Look Closely</vt:lpstr>
      <vt:lpstr>Pinna</vt:lpstr>
      <vt:lpstr>Ear Canal</vt:lpstr>
      <vt:lpstr>Eardrum</vt:lpstr>
      <vt:lpstr>Ear Bones</vt:lpstr>
      <vt:lpstr>Cochlea</vt:lpstr>
      <vt:lpstr>Auditory Nerve</vt:lpstr>
      <vt:lpstr>Eustachian Tube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Timothy O'Sullivan</cp:lastModifiedBy>
  <cp:revision>23</cp:revision>
  <dcterms:created xsi:type="dcterms:W3CDTF">2019-06-16T12:25:35Z</dcterms:created>
  <dcterms:modified xsi:type="dcterms:W3CDTF">2020-06-08T08:50:12Z</dcterms:modified>
</cp:coreProperties>
</file>